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70" r:id="rId15"/>
    <p:sldId id="277" r:id="rId16"/>
    <p:sldId id="271" r:id="rId17"/>
    <p:sldId id="269" r:id="rId18"/>
    <p:sldId id="272" r:id="rId19"/>
    <p:sldId id="276" r:id="rId20"/>
    <p:sldId id="274" r:id="rId21"/>
    <p:sldId id="266" r:id="rId22"/>
    <p:sldId id="267" r:id="rId2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709871-AE66-64CB-1E1C-D965D4DE7C5F}" v="137" dt="2023-11-15T15:59:06.816"/>
    <p1510:client id="{61C405A9-7599-A86F-5C4D-4ACFDD963784}" v="247" dt="2023-11-15T15:22:22.934"/>
    <p1510:client id="{6A88C991-12FF-4266-A523-267AB8C2B64F}" v="514" dt="2023-11-15T16:45:21.092"/>
    <p1510:client id="{BAB28973-DD56-4C84-B39D-9E7484BCBA67}" v="426" dt="2023-11-15T15:03:56.1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3464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964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454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77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9262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89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868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950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gif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18259" y="1044541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57">
                <a:solidFill>
                  <a:srgbClr val="FFFFFF"/>
                </a:solidFill>
                <a:latin typeface="Helvetica" panose="020B0604020202030204" pitchFamily="34" charset="0"/>
                <a:ea typeface="微软雅黑" panose="020B0503020204020204" pitchFamily="34" charset="-122"/>
                <a:cs typeface="Overpass" pitchFamily="34" charset="-120"/>
              </a:rPr>
              <a:t>Stock Fundamental Analysis Project Presentation</a:t>
            </a:r>
            <a:endParaRPr lang="en-US" sz="5249"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Text 2"/>
          <p:cNvSpPr/>
          <p:nvPr/>
        </p:nvSpPr>
        <p:spPr>
          <a:xfrm>
            <a:off x="833199" y="4495562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/>
          </a:p>
        </p:txBody>
      </p:sp>
      <p:sp>
        <p:nvSpPr>
          <p:cNvPr id="9" name="Text 4"/>
          <p:cNvSpPr/>
          <p:nvPr/>
        </p:nvSpPr>
        <p:spPr>
          <a:xfrm>
            <a:off x="833199" y="6490097"/>
            <a:ext cx="184404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4000" b="1">
                <a:solidFill>
                  <a:srgbClr val="E5E0DF"/>
                </a:solidFill>
                <a:latin typeface="Helvetica" panose="020B0604020202030204" pitchFamily="34" charset="0"/>
                <a:ea typeface="Overpass" pitchFamily="34" charset="-122"/>
                <a:cs typeface="Times New Roman" panose="02020603050405020304" pitchFamily="18" charset="0"/>
              </a:rPr>
              <a:t>Andy Chow</a:t>
            </a:r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DF822E39-B979-DA64-DE5F-FF8A0B7D1838}"/>
              </a:ext>
            </a:extLst>
          </p:cNvPr>
          <p:cNvSpPr/>
          <p:nvPr/>
        </p:nvSpPr>
        <p:spPr>
          <a:xfrm>
            <a:off x="5394051" y="6492535"/>
            <a:ext cx="3097502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4000" b="1">
                <a:solidFill>
                  <a:srgbClr val="E5E0DF"/>
                </a:solidFill>
                <a:latin typeface="Helvetica" panose="020B0604020202030204" pitchFamily="34" charset="0"/>
                <a:ea typeface="Overpass" pitchFamily="34" charset="-122"/>
                <a:cs typeface="Times New Roman" panose="02020603050405020304" pitchFamily="18" charset="0"/>
              </a:rPr>
              <a:t>Keith Fu</a:t>
            </a:r>
            <a:endParaRPr lang="en-US" sz="4000">
              <a:latin typeface="Helvetica" panose="020B0604020202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4259" y="749658"/>
            <a:ext cx="14534707" cy="8252413"/>
          </a:xfrm>
          <a:prstGeom prst="rect">
            <a:avLst/>
          </a:prstGeom>
          <a:solidFill>
            <a:srgbClr val="0C0C0C"/>
          </a:solidFill>
          <a:ln w="10597">
            <a:solidFill>
              <a:srgbClr val="565151"/>
            </a:solidFill>
            <a:prstDash val="solid"/>
          </a:ln>
        </p:spPr>
        <p:txBody>
          <a:bodyPr/>
          <a:lstStyle/>
          <a:p>
            <a:r>
              <a:rPr lang="en-US"/>
              <a:t>v</a:t>
            </a:r>
          </a:p>
        </p:txBody>
      </p:sp>
      <p:sp>
        <p:nvSpPr>
          <p:cNvPr id="4" name="Text 1"/>
          <p:cNvSpPr/>
          <p:nvPr/>
        </p:nvSpPr>
        <p:spPr>
          <a:xfrm>
            <a:off x="318502" y="60595"/>
            <a:ext cx="13685797" cy="5304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4000" b="1" kern="0" spc="-157">
                <a:solidFill>
                  <a:srgbClr val="FFFFFF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Case Study- Apple Inc,. </a:t>
            </a:r>
          </a:p>
          <a:p>
            <a:pPr marL="0" indent="0">
              <a:lnSpc>
                <a:spcPts val="4176"/>
              </a:lnSpc>
              <a:buNone/>
            </a:pPr>
            <a:r>
              <a:rPr lang="en-US" sz="3341" b="1" kern="0" spc="-100">
                <a:solidFill>
                  <a:srgbClr val="FFFFFF"/>
                </a:solidFill>
                <a:latin typeface="Helvetica" panose="020B0604020202030204" pitchFamily="34" charset="0"/>
                <a:ea typeface="Overpass" pitchFamily="34" charset="-122"/>
                <a:cs typeface="Overpass" pitchFamily="34" charset="-120"/>
              </a:rPr>
              <a:t> </a:t>
            </a:r>
            <a:endParaRPr lang="en-US" sz="3341">
              <a:latin typeface="Helvetica" panose="020B060402020203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3010354" y="678894"/>
            <a:ext cx="2940963" cy="3181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06"/>
              </a:lnSpc>
              <a:buNone/>
            </a:pPr>
            <a:endParaRPr lang="en-US" sz="2004"/>
          </a:p>
        </p:txBody>
      </p:sp>
      <p:sp>
        <p:nvSpPr>
          <p:cNvPr id="7" name="Text 3"/>
          <p:cNvSpPr/>
          <p:nvPr/>
        </p:nvSpPr>
        <p:spPr>
          <a:xfrm>
            <a:off x="264751" y="956213"/>
            <a:ext cx="14114726" cy="5429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138"/>
              </a:lnSpc>
            </a:pPr>
            <a:r>
              <a:rPr lang="en-US">
                <a:solidFill>
                  <a:srgbClr val="E5E0DF"/>
                </a:solidFill>
                <a:latin typeface="Helvetica"/>
                <a:ea typeface="Overpass"/>
                <a:cs typeface="Times New Roman"/>
              </a:rPr>
              <a:t>Let's explore how our tool could analyze </a:t>
            </a:r>
            <a:r>
              <a:rPr lang="en-US" sz="2400" b="1">
                <a:solidFill>
                  <a:srgbClr val="E5E0DF"/>
                </a:solidFill>
                <a:highlight>
                  <a:srgbClr val="800080"/>
                </a:highlight>
                <a:latin typeface="Helvetica"/>
                <a:ea typeface="Overpass"/>
                <a:cs typeface="Times New Roman"/>
              </a:rPr>
              <a:t>Apple Inc,.</a:t>
            </a:r>
            <a:r>
              <a:rPr lang="en-US">
                <a:solidFill>
                  <a:srgbClr val="E5E0DF"/>
                </a:solidFill>
                <a:latin typeface="Helvetica"/>
                <a:ea typeface="Overpass"/>
                <a:cs typeface="Times New Roman"/>
              </a:rPr>
              <a:t> and show the potential outcome of investing in this stock based on our analysis.</a:t>
            </a:r>
            <a:endParaRPr lang="en-US">
              <a:latin typeface="Helvetica"/>
              <a:ea typeface="Overpass"/>
              <a:cs typeface="Times New Roman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2004EDA-A3C6-731C-30DA-5BC287EB2D5F}"/>
              </a:ext>
            </a:extLst>
          </p:cNvPr>
          <p:cNvSpPr txBox="1"/>
          <p:nvPr/>
        </p:nvSpPr>
        <p:spPr>
          <a:xfrm>
            <a:off x="985453" y="1705693"/>
            <a:ext cx="4049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Helvetica" panose="020B0604020202030204" pitchFamily="34" charset="0"/>
              </a:rPr>
              <a:t>Signal 1 : MA_50 </a:t>
            </a:r>
            <a:r>
              <a:rPr lang="zh-TW" altLang="en-US">
                <a:solidFill>
                  <a:schemeClr val="bg1"/>
                </a:solidFill>
                <a:latin typeface="Helvetica" panose="020B0604020202030204" pitchFamily="34" charset="0"/>
              </a:rPr>
              <a:t> </a:t>
            </a:r>
            <a:r>
              <a:rPr lang="en-US" altLang="zh-TW">
                <a:solidFill>
                  <a:schemeClr val="bg1"/>
                </a:solidFill>
                <a:latin typeface="Helvetica" panose="020B0604020202030204" pitchFamily="34" charset="0"/>
              </a:rPr>
              <a:t>is</a:t>
            </a:r>
            <a:r>
              <a:rPr lang="zh-TW" altLang="en-US">
                <a:solidFill>
                  <a:schemeClr val="bg1"/>
                </a:solidFill>
                <a:latin typeface="Helvetica" panose="020B0604020202030204" pitchFamily="34" charset="0"/>
              </a:rPr>
              <a:t> </a:t>
            </a:r>
            <a:r>
              <a:rPr lang="en-US" altLang="zh-TW">
                <a:solidFill>
                  <a:schemeClr val="bg1"/>
                </a:solidFill>
                <a:latin typeface="Helvetica" panose="020B0604020202030204" pitchFamily="34" charset="0"/>
              </a:rPr>
              <a:t>above</a:t>
            </a:r>
            <a:r>
              <a:rPr lang="zh-TW" altLang="en-US">
                <a:solidFill>
                  <a:schemeClr val="bg1"/>
                </a:solidFill>
                <a:latin typeface="Helvetica" panose="020B0604020202030204" pitchFamily="34" charset="0"/>
              </a:rPr>
              <a:t> </a:t>
            </a:r>
            <a:r>
              <a:rPr lang="en-US" altLang="zh-TW">
                <a:solidFill>
                  <a:schemeClr val="bg1"/>
                </a:solidFill>
                <a:latin typeface="Helvetica" panose="020B0604020202030204" pitchFamily="34" charset="0"/>
              </a:rPr>
              <a:t>MA_200 </a:t>
            </a:r>
          </a:p>
          <a:p>
            <a:r>
              <a:rPr lang="en-US">
                <a:solidFill>
                  <a:schemeClr val="bg1"/>
                </a:solidFill>
                <a:latin typeface="Helvetica" panose="020B0604020202030204" pitchFamily="34" charset="0"/>
              </a:rPr>
              <a:t> </a:t>
            </a:r>
            <a:r>
              <a:rPr lang="en-US" b="1">
                <a:solidFill>
                  <a:schemeClr val="bg1"/>
                </a:solidFill>
                <a:latin typeface="Helvetica" panose="020B0604020202030204" pitchFamily="34" charset="0"/>
              </a:rPr>
              <a:t>&gt; BUY 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8406E0D-E3C5-7E43-3AC6-3FF760528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296" y="2601988"/>
            <a:ext cx="4787630" cy="46713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712096"/>
            <a:ext cx="14534707" cy="8252413"/>
          </a:xfrm>
          <a:prstGeom prst="rect">
            <a:avLst/>
          </a:prstGeom>
          <a:solidFill>
            <a:srgbClr val="0C0C0C"/>
          </a:solidFill>
          <a:ln w="10597">
            <a:solidFill>
              <a:srgbClr val="565151"/>
            </a:solidFill>
            <a:prstDash val="solid"/>
          </a:ln>
        </p:spPr>
        <p:txBody>
          <a:bodyPr/>
          <a:lstStyle/>
          <a:p>
            <a:r>
              <a:rPr lang="en-US"/>
              <a:t>v</a:t>
            </a:r>
          </a:p>
        </p:txBody>
      </p:sp>
      <p:sp>
        <p:nvSpPr>
          <p:cNvPr id="4" name="Text 1"/>
          <p:cNvSpPr/>
          <p:nvPr/>
        </p:nvSpPr>
        <p:spPr>
          <a:xfrm>
            <a:off x="318502" y="60595"/>
            <a:ext cx="13685797" cy="5304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4000" b="1" kern="0" spc="-157">
                <a:solidFill>
                  <a:srgbClr val="FFFFFF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Case Study- Apple Inc,. </a:t>
            </a:r>
          </a:p>
          <a:p>
            <a:pPr marL="0" indent="0">
              <a:lnSpc>
                <a:spcPts val="4176"/>
              </a:lnSpc>
              <a:buNone/>
            </a:pPr>
            <a:r>
              <a:rPr lang="en-US" sz="3341" b="1" kern="0" spc="-100">
                <a:solidFill>
                  <a:srgbClr val="FFFFFF"/>
                </a:solidFill>
                <a:latin typeface="Helvetica" panose="020B0604020202030204" pitchFamily="34" charset="0"/>
                <a:ea typeface="Overpass" pitchFamily="34" charset="-122"/>
                <a:cs typeface="Overpass" pitchFamily="34" charset="-120"/>
              </a:rPr>
              <a:t> </a:t>
            </a:r>
            <a:endParaRPr lang="en-US" sz="3341">
              <a:latin typeface="Helvetica" panose="020B060402020203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3010354" y="678894"/>
            <a:ext cx="2940963" cy="3181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06"/>
              </a:lnSpc>
              <a:buNone/>
            </a:pPr>
            <a:endParaRPr lang="en-US" sz="2004"/>
          </a:p>
        </p:txBody>
      </p:sp>
      <p:sp>
        <p:nvSpPr>
          <p:cNvPr id="7" name="Text 3"/>
          <p:cNvSpPr/>
          <p:nvPr/>
        </p:nvSpPr>
        <p:spPr>
          <a:xfrm>
            <a:off x="264751" y="956213"/>
            <a:ext cx="14114726" cy="5429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138"/>
              </a:lnSpc>
            </a:pPr>
            <a:endParaRPr lang="en-US">
              <a:latin typeface="Helvetica"/>
              <a:ea typeface="Overpass"/>
              <a:cs typeface="Times New Roman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619C411-5CBC-8F15-BFB2-750BEB315FCB}"/>
              </a:ext>
            </a:extLst>
          </p:cNvPr>
          <p:cNvSpPr txBox="1"/>
          <p:nvPr/>
        </p:nvSpPr>
        <p:spPr>
          <a:xfrm>
            <a:off x="826618" y="1749569"/>
            <a:ext cx="38894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Helvetica" panose="020B0604020202030204" pitchFamily="34" charset="0"/>
              </a:rPr>
              <a:t>Signal 2 : Signal &gt; 0.5 based on the </a:t>
            </a:r>
            <a:r>
              <a:rPr lang="en-US" err="1">
                <a:solidFill>
                  <a:schemeClr val="bg1"/>
                </a:solidFill>
                <a:latin typeface="Helvetica" panose="020B0604020202030204" pitchFamily="34" charset="0"/>
              </a:rPr>
              <a:t>PnL</a:t>
            </a:r>
            <a:endParaRPr lang="en-US">
              <a:solidFill>
                <a:schemeClr val="bg1"/>
              </a:solidFill>
              <a:latin typeface="Helvetica" panose="020B0604020202030204" pitchFamily="34" charset="0"/>
            </a:endParaRPr>
          </a:p>
          <a:p>
            <a:r>
              <a:rPr lang="en-US" b="1">
                <a:solidFill>
                  <a:schemeClr val="bg1"/>
                </a:solidFill>
                <a:latin typeface="Helvetica" panose="020B0604020202030204" pitchFamily="34" charset="0"/>
              </a:rPr>
              <a:t> &gt; BUY 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C775B12E-C52C-B9F0-6530-D9FDEFF610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936" t="-5137" r="-34936" b="5137"/>
          <a:stretch/>
        </p:blipFill>
        <p:spPr>
          <a:xfrm>
            <a:off x="826618" y="3039954"/>
            <a:ext cx="5677192" cy="60963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0BEF9F6-8631-925D-6495-75ACA6DD3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36" y="3884883"/>
            <a:ext cx="7417181" cy="381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784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712096"/>
            <a:ext cx="14534707" cy="8252413"/>
          </a:xfrm>
          <a:prstGeom prst="rect">
            <a:avLst/>
          </a:prstGeom>
          <a:solidFill>
            <a:srgbClr val="0C0C0C"/>
          </a:solidFill>
          <a:ln w="10597">
            <a:solidFill>
              <a:srgbClr val="565151"/>
            </a:solidFill>
            <a:prstDash val="solid"/>
          </a:ln>
        </p:spPr>
        <p:txBody>
          <a:bodyPr/>
          <a:lstStyle/>
          <a:p>
            <a:r>
              <a:rPr lang="en-US"/>
              <a:t>v</a:t>
            </a:r>
          </a:p>
        </p:txBody>
      </p:sp>
      <p:sp>
        <p:nvSpPr>
          <p:cNvPr id="4" name="Text 1"/>
          <p:cNvSpPr/>
          <p:nvPr/>
        </p:nvSpPr>
        <p:spPr>
          <a:xfrm>
            <a:off x="318502" y="60595"/>
            <a:ext cx="13685797" cy="5304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4000" b="1" kern="0" spc="-157">
                <a:solidFill>
                  <a:srgbClr val="FFFFFF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Case Study- Apple Inc,. </a:t>
            </a:r>
          </a:p>
          <a:p>
            <a:pPr marL="0" indent="0">
              <a:lnSpc>
                <a:spcPts val="4176"/>
              </a:lnSpc>
              <a:buNone/>
            </a:pPr>
            <a:r>
              <a:rPr lang="en-US" sz="3341" b="1" kern="0" spc="-100">
                <a:solidFill>
                  <a:srgbClr val="FFFFFF"/>
                </a:solidFill>
                <a:latin typeface="Helvetica" panose="020B0604020202030204" pitchFamily="34" charset="0"/>
                <a:ea typeface="Overpass" pitchFamily="34" charset="-122"/>
                <a:cs typeface="Overpass" pitchFamily="34" charset="-120"/>
              </a:rPr>
              <a:t> </a:t>
            </a:r>
            <a:endParaRPr lang="en-US" sz="3341">
              <a:latin typeface="Helvetica" panose="020B060402020203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3010354" y="678894"/>
            <a:ext cx="2940963" cy="3181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06"/>
              </a:lnSpc>
              <a:buNone/>
            </a:pPr>
            <a:endParaRPr lang="en-US" sz="2004"/>
          </a:p>
        </p:txBody>
      </p:sp>
      <p:sp>
        <p:nvSpPr>
          <p:cNvPr id="7" name="Text 3"/>
          <p:cNvSpPr/>
          <p:nvPr/>
        </p:nvSpPr>
        <p:spPr>
          <a:xfrm>
            <a:off x="264751" y="956213"/>
            <a:ext cx="14114726" cy="5429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138"/>
              </a:lnSpc>
            </a:pPr>
            <a:endParaRPr lang="en-US">
              <a:latin typeface="Helvetica"/>
              <a:ea typeface="Overpass"/>
              <a:cs typeface="Times New Roman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F890892D-4FC3-AEEA-16F7-6D69AEF1F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21" y="837961"/>
            <a:ext cx="6740628" cy="363775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B54AA8D-3961-B28B-4CB5-AFA1D115B8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254" y="3950879"/>
            <a:ext cx="7625799" cy="431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383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712096"/>
            <a:ext cx="14534707" cy="8252413"/>
          </a:xfrm>
          <a:prstGeom prst="rect">
            <a:avLst/>
          </a:prstGeom>
          <a:solidFill>
            <a:srgbClr val="0C0C0C"/>
          </a:solidFill>
          <a:ln w="10597">
            <a:solidFill>
              <a:srgbClr val="565151"/>
            </a:solidFill>
            <a:prstDash val="solid"/>
          </a:ln>
        </p:spPr>
        <p:txBody>
          <a:bodyPr/>
          <a:lstStyle/>
          <a:p>
            <a:r>
              <a:rPr lang="en-US"/>
              <a:t>v</a:t>
            </a:r>
          </a:p>
        </p:txBody>
      </p:sp>
      <p:sp>
        <p:nvSpPr>
          <p:cNvPr id="4" name="Text 1"/>
          <p:cNvSpPr/>
          <p:nvPr/>
        </p:nvSpPr>
        <p:spPr>
          <a:xfrm>
            <a:off x="318502" y="60595"/>
            <a:ext cx="13685797" cy="5304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4000" b="1" kern="0" spc="-157">
                <a:solidFill>
                  <a:srgbClr val="FFFFFF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Case Study- Apple Inc,. </a:t>
            </a:r>
          </a:p>
          <a:p>
            <a:pPr marL="0" indent="0">
              <a:lnSpc>
                <a:spcPts val="4176"/>
              </a:lnSpc>
              <a:buNone/>
            </a:pPr>
            <a:r>
              <a:rPr lang="en-US" sz="3341" b="1" kern="0" spc="-100">
                <a:solidFill>
                  <a:srgbClr val="FFFFFF"/>
                </a:solidFill>
                <a:latin typeface="Helvetica" panose="020B0604020202030204" pitchFamily="34" charset="0"/>
                <a:ea typeface="Overpass" pitchFamily="34" charset="-122"/>
                <a:cs typeface="Overpass" pitchFamily="34" charset="-120"/>
              </a:rPr>
              <a:t> </a:t>
            </a:r>
            <a:endParaRPr lang="en-US" sz="3341">
              <a:latin typeface="Helvetica" panose="020B060402020203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3010354" y="678894"/>
            <a:ext cx="2940963" cy="3181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06"/>
              </a:lnSpc>
              <a:buNone/>
            </a:pPr>
            <a:endParaRPr lang="en-US" sz="2004"/>
          </a:p>
        </p:txBody>
      </p:sp>
      <p:sp>
        <p:nvSpPr>
          <p:cNvPr id="7" name="Text 3"/>
          <p:cNvSpPr/>
          <p:nvPr/>
        </p:nvSpPr>
        <p:spPr>
          <a:xfrm>
            <a:off x="264751" y="956213"/>
            <a:ext cx="14114726" cy="5429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138"/>
              </a:lnSpc>
            </a:pPr>
            <a:endParaRPr lang="en-US">
              <a:latin typeface="Helvetica"/>
              <a:ea typeface="Overpass"/>
              <a:cs typeface="Times New Roman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3E4C52D-B137-9704-0E64-C3C590192729}"/>
              </a:ext>
            </a:extLst>
          </p:cNvPr>
          <p:cNvSpPr txBox="1"/>
          <p:nvPr/>
        </p:nvSpPr>
        <p:spPr>
          <a:xfrm>
            <a:off x="826618" y="1247460"/>
            <a:ext cx="5049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Helvetica" panose="020B0604020202030204" pitchFamily="34" charset="0"/>
              </a:rPr>
              <a:t>Signal 3 : -0.15 &lt;= </a:t>
            </a:r>
            <a:r>
              <a:rPr lang="en-US" err="1">
                <a:solidFill>
                  <a:schemeClr val="bg1"/>
                </a:solidFill>
                <a:latin typeface="Helvetica" panose="020B0604020202030204" pitchFamily="34" charset="0"/>
              </a:rPr>
              <a:t>overall_sentiment_score</a:t>
            </a:r>
            <a:r>
              <a:rPr lang="en-US">
                <a:solidFill>
                  <a:schemeClr val="bg1"/>
                </a:solidFill>
                <a:latin typeface="Helvetica" panose="020B0604020202030204" pitchFamily="34" charset="0"/>
              </a:rPr>
              <a:t> &lt;= 0.15</a:t>
            </a:r>
            <a:r>
              <a:rPr lang="en-US" b="1">
                <a:solidFill>
                  <a:schemeClr val="bg1"/>
                </a:solidFill>
                <a:latin typeface="Helvetica" panose="020B0604020202030204" pitchFamily="34" charset="0"/>
              </a:rPr>
              <a:t>                            </a:t>
            </a:r>
          </a:p>
          <a:p>
            <a:r>
              <a:rPr lang="en-US" b="1">
                <a:solidFill>
                  <a:schemeClr val="bg1"/>
                </a:solidFill>
                <a:latin typeface="Helvetica" panose="020B0604020202030204" pitchFamily="34" charset="0"/>
              </a:rPr>
              <a:t>&gt; HOLD 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84D0223A-3C34-DEAB-CB8A-A6829C3F6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189" y="2778287"/>
            <a:ext cx="5696243" cy="1390721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B364EE75-A2C6-269C-A46D-FF8CEB1FC1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922" y="2709721"/>
            <a:ext cx="4156864" cy="449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054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793716"/>
            <a:ext cx="14534707" cy="8252413"/>
          </a:xfrm>
          <a:prstGeom prst="rect">
            <a:avLst/>
          </a:prstGeom>
          <a:solidFill>
            <a:srgbClr val="0C0C0C"/>
          </a:solidFill>
          <a:ln w="10597">
            <a:solidFill>
              <a:srgbClr val="565151"/>
            </a:solidFill>
            <a:prstDash val="solid"/>
          </a:ln>
        </p:spPr>
        <p:txBody>
          <a:bodyPr/>
          <a:lstStyle/>
          <a:p>
            <a:r>
              <a:rPr lang="en-US"/>
              <a:t>v</a:t>
            </a:r>
          </a:p>
        </p:txBody>
      </p:sp>
      <p:sp>
        <p:nvSpPr>
          <p:cNvPr id="4" name="Text 1"/>
          <p:cNvSpPr/>
          <p:nvPr/>
        </p:nvSpPr>
        <p:spPr>
          <a:xfrm>
            <a:off x="318502" y="60595"/>
            <a:ext cx="13685797" cy="53042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5468"/>
              </a:lnSpc>
            </a:pPr>
            <a:r>
              <a:rPr lang="en-US" sz="4000" b="1" kern="0" spc="-157">
                <a:solidFill>
                  <a:srgbClr val="FFFFFF"/>
                </a:solidFill>
                <a:latin typeface="Helvetica" panose="020B0604020202030204" pitchFamily="34" charset="0"/>
                <a:ea typeface="微软雅黑"/>
              </a:rPr>
              <a:t>Case Study- Tesla</a:t>
            </a:r>
            <a:endParaRPr lang="en-US" sz="4000" b="1" kern="0" spc="-157">
              <a:solidFill>
                <a:srgbClr val="FFFFFF"/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  <a:p>
            <a:pPr marL="0" indent="0">
              <a:lnSpc>
                <a:spcPts val="4176"/>
              </a:lnSpc>
              <a:buNone/>
            </a:pPr>
            <a:r>
              <a:rPr lang="en-US" sz="3341" b="1" kern="0" spc="-10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</a:t>
            </a:r>
            <a:endParaRPr lang="en-US" sz="3341"/>
          </a:p>
        </p:txBody>
      </p:sp>
      <p:sp>
        <p:nvSpPr>
          <p:cNvPr id="6" name="Text 2"/>
          <p:cNvSpPr/>
          <p:nvPr/>
        </p:nvSpPr>
        <p:spPr>
          <a:xfrm>
            <a:off x="3010354" y="678894"/>
            <a:ext cx="2940963" cy="3181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06"/>
              </a:lnSpc>
              <a:buNone/>
            </a:pPr>
            <a:endParaRPr lang="en-US" sz="2004"/>
          </a:p>
        </p:txBody>
      </p:sp>
      <p:sp>
        <p:nvSpPr>
          <p:cNvPr id="7" name="Text 3"/>
          <p:cNvSpPr/>
          <p:nvPr/>
        </p:nvSpPr>
        <p:spPr>
          <a:xfrm>
            <a:off x="264751" y="956213"/>
            <a:ext cx="14114726" cy="5429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138"/>
              </a:lnSpc>
            </a:pPr>
            <a:r>
              <a:rPr lang="en-US">
                <a:solidFill>
                  <a:srgbClr val="E5E0DF"/>
                </a:solidFill>
                <a:latin typeface="Helvetica"/>
                <a:ea typeface="Overpass"/>
                <a:cs typeface="Times New Roman"/>
              </a:rPr>
              <a:t>Let's explore how our tool could analyze </a:t>
            </a:r>
            <a:r>
              <a:rPr lang="en-US" sz="2400" b="1">
                <a:solidFill>
                  <a:srgbClr val="E5E0DF"/>
                </a:solidFill>
                <a:highlight>
                  <a:srgbClr val="808000"/>
                </a:highlight>
                <a:latin typeface="Helvetica"/>
                <a:ea typeface="Overpass"/>
                <a:cs typeface="Times New Roman"/>
              </a:rPr>
              <a:t>Tesla </a:t>
            </a:r>
            <a:r>
              <a:rPr lang="en-US">
                <a:solidFill>
                  <a:srgbClr val="E5E0DF"/>
                </a:solidFill>
                <a:latin typeface="Helvetica"/>
                <a:ea typeface="Overpass"/>
                <a:cs typeface="Times New Roman"/>
              </a:rPr>
              <a:t>and show the potential outcome of investing in this stock based on our analysis.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2004EDA-A3C6-731C-30DA-5BC287EB2D5F}"/>
              </a:ext>
            </a:extLst>
          </p:cNvPr>
          <p:cNvSpPr txBox="1"/>
          <p:nvPr/>
        </p:nvSpPr>
        <p:spPr>
          <a:xfrm>
            <a:off x="560011" y="1701836"/>
            <a:ext cx="4049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Helvetica" panose="020B0604020202030204" pitchFamily="34" charset="0"/>
              </a:rPr>
              <a:t>Signal 1 : MA_50 </a:t>
            </a:r>
            <a:r>
              <a:rPr lang="zh-TW" altLang="en-US">
                <a:solidFill>
                  <a:schemeClr val="bg1"/>
                </a:solidFill>
                <a:latin typeface="Helvetica" panose="020B0604020202030204" pitchFamily="34" charset="0"/>
              </a:rPr>
              <a:t> </a:t>
            </a:r>
            <a:r>
              <a:rPr lang="en-US" altLang="zh-TW">
                <a:solidFill>
                  <a:schemeClr val="bg1"/>
                </a:solidFill>
                <a:latin typeface="Helvetica" panose="020B0604020202030204" pitchFamily="34" charset="0"/>
              </a:rPr>
              <a:t>is</a:t>
            </a:r>
            <a:r>
              <a:rPr lang="zh-TW" altLang="en-US">
                <a:solidFill>
                  <a:schemeClr val="bg1"/>
                </a:solidFill>
                <a:latin typeface="Helvetica" panose="020B0604020202030204" pitchFamily="34" charset="0"/>
              </a:rPr>
              <a:t> </a:t>
            </a:r>
            <a:r>
              <a:rPr lang="en-US" altLang="zh-TW">
                <a:solidFill>
                  <a:schemeClr val="bg1"/>
                </a:solidFill>
                <a:latin typeface="Helvetica" panose="020B0604020202030204" pitchFamily="34" charset="0"/>
              </a:rPr>
              <a:t>above</a:t>
            </a:r>
            <a:r>
              <a:rPr lang="zh-TW" altLang="en-US">
                <a:solidFill>
                  <a:schemeClr val="bg1"/>
                </a:solidFill>
                <a:latin typeface="Helvetica" panose="020B0604020202030204" pitchFamily="34" charset="0"/>
              </a:rPr>
              <a:t> </a:t>
            </a:r>
            <a:r>
              <a:rPr lang="en-US" altLang="zh-TW">
                <a:solidFill>
                  <a:schemeClr val="bg1"/>
                </a:solidFill>
                <a:latin typeface="Helvetica" panose="020B0604020202030204" pitchFamily="34" charset="0"/>
              </a:rPr>
              <a:t>MA_200 </a:t>
            </a:r>
          </a:p>
          <a:p>
            <a:r>
              <a:rPr lang="en-US">
                <a:solidFill>
                  <a:schemeClr val="bg1"/>
                </a:solidFill>
                <a:latin typeface="Helvetica" panose="020B0604020202030204" pitchFamily="34" charset="0"/>
              </a:rPr>
              <a:t>                </a:t>
            </a:r>
            <a:r>
              <a:rPr lang="en-US" b="1">
                <a:solidFill>
                  <a:schemeClr val="bg1"/>
                </a:solidFill>
                <a:latin typeface="Helvetica" panose="020B0604020202030204" pitchFamily="34" charset="0"/>
              </a:rPr>
              <a:t>&gt; BUY 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619C411-5CBC-8F15-BFB2-750BEB315FCB}"/>
              </a:ext>
            </a:extLst>
          </p:cNvPr>
          <p:cNvSpPr txBox="1"/>
          <p:nvPr/>
        </p:nvSpPr>
        <p:spPr>
          <a:xfrm>
            <a:off x="5642103" y="7066552"/>
            <a:ext cx="4049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95B8AB4-79E6-CED7-02A2-C3DE68387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50" y="2556536"/>
            <a:ext cx="4905760" cy="578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94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4259" y="749658"/>
            <a:ext cx="14534707" cy="8252413"/>
          </a:xfrm>
          <a:prstGeom prst="rect">
            <a:avLst/>
          </a:prstGeom>
          <a:solidFill>
            <a:srgbClr val="0C0C0C"/>
          </a:solidFill>
          <a:ln w="10597">
            <a:solidFill>
              <a:srgbClr val="565151"/>
            </a:solidFill>
            <a:prstDash val="solid"/>
          </a:ln>
        </p:spPr>
        <p:txBody>
          <a:bodyPr/>
          <a:lstStyle/>
          <a:p>
            <a:r>
              <a:rPr lang="en-US"/>
              <a:t>v</a:t>
            </a:r>
          </a:p>
        </p:txBody>
      </p:sp>
      <p:sp>
        <p:nvSpPr>
          <p:cNvPr id="4" name="Text 1"/>
          <p:cNvSpPr/>
          <p:nvPr/>
        </p:nvSpPr>
        <p:spPr>
          <a:xfrm>
            <a:off x="318502" y="60595"/>
            <a:ext cx="13685797" cy="53042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5468"/>
              </a:lnSpc>
            </a:pPr>
            <a:r>
              <a:rPr lang="en-US" sz="4000" b="1" kern="0" spc="-157">
                <a:solidFill>
                  <a:srgbClr val="FFFFFF"/>
                </a:solidFill>
                <a:latin typeface="Helvetica" panose="020B0604020202030204" pitchFamily="34" charset="0"/>
                <a:ea typeface="微软雅黑"/>
              </a:rPr>
              <a:t>Case Study- Tesla</a:t>
            </a:r>
            <a:endParaRPr lang="en-US" sz="4000" b="1" kern="0" spc="-157">
              <a:solidFill>
                <a:srgbClr val="FFFFFF"/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  <a:p>
            <a:pPr marL="0" indent="0">
              <a:lnSpc>
                <a:spcPts val="4176"/>
              </a:lnSpc>
              <a:buNone/>
            </a:pPr>
            <a:r>
              <a:rPr lang="en-US" sz="3341" b="1" kern="0" spc="-100">
                <a:solidFill>
                  <a:srgbClr val="FFFFFF"/>
                </a:solidFill>
                <a:latin typeface="Helvetica" panose="020B0604020202030204" pitchFamily="34" charset="0"/>
                <a:ea typeface="Overpass" pitchFamily="34" charset="-122"/>
                <a:cs typeface="Overpass" pitchFamily="34" charset="-120"/>
              </a:rPr>
              <a:t> </a:t>
            </a:r>
            <a:endParaRPr lang="en-US" sz="3341">
              <a:latin typeface="Helvetica" panose="020B060402020203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3010354" y="678894"/>
            <a:ext cx="2940963" cy="3181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06"/>
              </a:lnSpc>
              <a:buNone/>
            </a:pPr>
            <a:endParaRPr lang="en-US" sz="2004"/>
          </a:p>
        </p:txBody>
      </p:sp>
      <p:sp>
        <p:nvSpPr>
          <p:cNvPr id="7" name="Text 3"/>
          <p:cNvSpPr/>
          <p:nvPr/>
        </p:nvSpPr>
        <p:spPr>
          <a:xfrm>
            <a:off x="264751" y="956213"/>
            <a:ext cx="14114726" cy="5429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138"/>
              </a:lnSpc>
            </a:pPr>
            <a:r>
              <a:rPr lang="en-US">
                <a:solidFill>
                  <a:srgbClr val="E5E0DF"/>
                </a:solidFill>
                <a:latin typeface="Helvetica"/>
                <a:ea typeface="Overpass"/>
                <a:cs typeface="Times New Roman"/>
              </a:rPr>
              <a:t> 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CEAF6F1-2179-4978-76C7-268EDDEAFEB2}"/>
              </a:ext>
            </a:extLst>
          </p:cNvPr>
          <p:cNvSpPr txBox="1"/>
          <p:nvPr/>
        </p:nvSpPr>
        <p:spPr>
          <a:xfrm>
            <a:off x="499517" y="1705693"/>
            <a:ext cx="4049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Helvetica" panose="020B0604020202030204" pitchFamily="34" charset="0"/>
              </a:rPr>
              <a:t>Signal 2 : Signal &gt; 0.5 based on the </a:t>
            </a:r>
            <a:r>
              <a:rPr lang="en-US" err="1">
                <a:solidFill>
                  <a:schemeClr val="bg1"/>
                </a:solidFill>
                <a:latin typeface="Helvetica" panose="020B0604020202030204" pitchFamily="34" charset="0"/>
              </a:rPr>
              <a:t>PnL</a:t>
            </a:r>
            <a:endParaRPr lang="en-US">
              <a:solidFill>
                <a:schemeClr val="bg1"/>
              </a:solidFill>
              <a:latin typeface="Helvetica" panose="020B0604020202030204" pitchFamily="34" charset="0"/>
            </a:endParaRPr>
          </a:p>
          <a:p>
            <a:r>
              <a:rPr lang="en-US" b="1">
                <a:solidFill>
                  <a:schemeClr val="bg1"/>
                </a:solidFill>
                <a:latin typeface="Helvetica" panose="020B0604020202030204" pitchFamily="34" charset="0"/>
              </a:rPr>
              <a:t>                &gt; BUY 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544D348-1E6F-C132-7EDD-2060B0FCF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38" y="6623107"/>
            <a:ext cx="5378726" cy="99065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D706BD6-B54C-B5DA-CC31-467CDB0F0D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517" y="2558579"/>
            <a:ext cx="7417181" cy="381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05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4259" y="749658"/>
            <a:ext cx="14534707" cy="8252413"/>
          </a:xfrm>
          <a:prstGeom prst="rect">
            <a:avLst/>
          </a:prstGeom>
          <a:solidFill>
            <a:srgbClr val="0C0C0C"/>
          </a:solidFill>
          <a:ln w="10597">
            <a:solidFill>
              <a:srgbClr val="565151"/>
            </a:solidFill>
            <a:prstDash val="solid"/>
          </a:ln>
        </p:spPr>
        <p:txBody>
          <a:bodyPr/>
          <a:lstStyle/>
          <a:p>
            <a:r>
              <a:rPr lang="en-US"/>
              <a:t>v</a:t>
            </a:r>
          </a:p>
        </p:txBody>
      </p:sp>
      <p:sp>
        <p:nvSpPr>
          <p:cNvPr id="4" name="Text 1"/>
          <p:cNvSpPr/>
          <p:nvPr/>
        </p:nvSpPr>
        <p:spPr>
          <a:xfrm>
            <a:off x="318502" y="60595"/>
            <a:ext cx="13685797" cy="53042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5468"/>
              </a:lnSpc>
            </a:pPr>
            <a:r>
              <a:rPr lang="en-US" sz="4000" b="1" kern="0" spc="-157">
                <a:solidFill>
                  <a:srgbClr val="FFFFFF"/>
                </a:solidFill>
                <a:latin typeface="Helvetica" panose="020B0604020202030204" pitchFamily="34" charset="0"/>
                <a:ea typeface="微软雅黑"/>
              </a:rPr>
              <a:t>Case Study- Tesla</a:t>
            </a:r>
            <a:endParaRPr lang="en-US" sz="4000" b="1" kern="0" spc="-157">
              <a:solidFill>
                <a:srgbClr val="FFFFFF"/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  <a:p>
            <a:pPr marL="0" indent="0">
              <a:lnSpc>
                <a:spcPts val="4176"/>
              </a:lnSpc>
              <a:buNone/>
            </a:pPr>
            <a:r>
              <a:rPr lang="en-US" sz="3341" b="1" kern="0" spc="-100">
                <a:solidFill>
                  <a:srgbClr val="FFFFFF"/>
                </a:solidFill>
                <a:latin typeface="Helvetica" panose="020B0604020202030204" pitchFamily="34" charset="0"/>
                <a:ea typeface="Overpass" pitchFamily="34" charset="-122"/>
                <a:cs typeface="Overpass" pitchFamily="34" charset="-120"/>
              </a:rPr>
              <a:t> </a:t>
            </a:r>
            <a:endParaRPr lang="en-US" sz="3341">
              <a:latin typeface="Helvetica" panose="020B060402020203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3010354" y="678894"/>
            <a:ext cx="2940963" cy="3181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06"/>
              </a:lnSpc>
              <a:buNone/>
            </a:pPr>
            <a:endParaRPr lang="en-US" sz="2004"/>
          </a:p>
        </p:txBody>
      </p:sp>
      <p:sp>
        <p:nvSpPr>
          <p:cNvPr id="7" name="Text 3"/>
          <p:cNvSpPr/>
          <p:nvPr/>
        </p:nvSpPr>
        <p:spPr>
          <a:xfrm>
            <a:off x="264751" y="956213"/>
            <a:ext cx="14114726" cy="5429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138"/>
              </a:lnSpc>
            </a:pPr>
            <a:endParaRPr lang="en-US">
              <a:solidFill>
                <a:srgbClr val="E5E0DF"/>
              </a:solidFill>
              <a:latin typeface="Helvetica"/>
              <a:ea typeface="Overpass"/>
              <a:cs typeface="Times New Roman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ECA80A4-9D8C-C684-30E9-6A8ECB72F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264" y="4170675"/>
            <a:ext cx="7196395" cy="405892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A167F1D-599B-C32D-53C0-502D5FBFA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540" y="771020"/>
            <a:ext cx="7031598" cy="394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85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4259" y="749658"/>
            <a:ext cx="14534707" cy="8252413"/>
          </a:xfrm>
          <a:prstGeom prst="rect">
            <a:avLst/>
          </a:prstGeom>
          <a:solidFill>
            <a:srgbClr val="0C0C0C"/>
          </a:solidFill>
          <a:ln w="10597">
            <a:solidFill>
              <a:srgbClr val="565151"/>
            </a:solidFill>
            <a:prstDash val="solid"/>
          </a:ln>
        </p:spPr>
        <p:txBody>
          <a:bodyPr/>
          <a:lstStyle/>
          <a:p>
            <a:r>
              <a:rPr lang="en-US"/>
              <a:t>v</a:t>
            </a:r>
          </a:p>
        </p:txBody>
      </p:sp>
      <p:sp>
        <p:nvSpPr>
          <p:cNvPr id="4" name="Text 1"/>
          <p:cNvSpPr/>
          <p:nvPr/>
        </p:nvSpPr>
        <p:spPr>
          <a:xfrm>
            <a:off x="318502" y="60595"/>
            <a:ext cx="13685797" cy="53042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5468"/>
              </a:lnSpc>
            </a:pPr>
            <a:r>
              <a:rPr lang="en-US" sz="4000" b="1" kern="0" spc="-157">
                <a:solidFill>
                  <a:srgbClr val="FFFFFF"/>
                </a:solidFill>
                <a:latin typeface="Helvetica" panose="020B0604020202030204" pitchFamily="34" charset="0"/>
                <a:ea typeface="微软雅黑"/>
              </a:rPr>
              <a:t>Case Study- Tesla</a:t>
            </a:r>
            <a:endParaRPr lang="en-US" sz="4000" b="1" kern="0" spc="-157">
              <a:solidFill>
                <a:srgbClr val="FFFFFF"/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  <a:p>
            <a:pPr marL="0" indent="0">
              <a:lnSpc>
                <a:spcPts val="4176"/>
              </a:lnSpc>
              <a:buNone/>
            </a:pPr>
            <a:r>
              <a:rPr lang="en-US" sz="3341" b="1" kern="0" spc="-100">
                <a:solidFill>
                  <a:srgbClr val="FFFFFF"/>
                </a:solidFill>
                <a:latin typeface="Helvetica" panose="020B0604020202030204" pitchFamily="34" charset="0"/>
                <a:ea typeface="Overpass" pitchFamily="34" charset="-122"/>
                <a:cs typeface="Overpass" pitchFamily="34" charset="-120"/>
              </a:rPr>
              <a:t> </a:t>
            </a:r>
            <a:endParaRPr lang="en-US" sz="3341">
              <a:latin typeface="Helvetica" panose="020B060402020203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3010354" y="678894"/>
            <a:ext cx="2940963" cy="3181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06"/>
              </a:lnSpc>
              <a:buNone/>
            </a:pPr>
            <a:endParaRPr lang="en-US" sz="2004"/>
          </a:p>
        </p:txBody>
      </p:sp>
      <p:sp>
        <p:nvSpPr>
          <p:cNvPr id="7" name="Text 3"/>
          <p:cNvSpPr/>
          <p:nvPr/>
        </p:nvSpPr>
        <p:spPr>
          <a:xfrm>
            <a:off x="264751" y="956213"/>
            <a:ext cx="14114726" cy="5429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138"/>
              </a:lnSpc>
            </a:pPr>
            <a:r>
              <a:rPr lang="en-US">
                <a:solidFill>
                  <a:srgbClr val="E5E0DF"/>
                </a:solidFill>
                <a:latin typeface="Helvetica"/>
                <a:ea typeface="Overpass"/>
                <a:cs typeface="Times New Roman"/>
              </a:rPr>
              <a:t> 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3E4C52D-B137-9704-0E64-C3C590192729}"/>
              </a:ext>
            </a:extLst>
          </p:cNvPr>
          <p:cNvSpPr txBox="1"/>
          <p:nvPr/>
        </p:nvSpPr>
        <p:spPr>
          <a:xfrm>
            <a:off x="845157" y="1705693"/>
            <a:ext cx="5049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Helvetica" panose="020B0604020202030204" pitchFamily="34" charset="0"/>
              </a:rPr>
              <a:t>Signal 3 : -0.15 &lt;= </a:t>
            </a:r>
            <a:r>
              <a:rPr lang="en-US" err="1">
                <a:solidFill>
                  <a:schemeClr val="bg1"/>
                </a:solidFill>
                <a:latin typeface="Helvetica" panose="020B0604020202030204" pitchFamily="34" charset="0"/>
              </a:rPr>
              <a:t>overall_sentiment_score</a:t>
            </a:r>
            <a:r>
              <a:rPr lang="en-US">
                <a:solidFill>
                  <a:schemeClr val="bg1"/>
                </a:solidFill>
                <a:latin typeface="Helvetica" panose="020B0604020202030204" pitchFamily="34" charset="0"/>
              </a:rPr>
              <a:t> &lt;= 0.15</a:t>
            </a:r>
            <a:r>
              <a:rPr lang="en-US" b="1">
                <a:solidFill>
                  <a:schemeClr val="bg1"/>
                </a:solidFill>
                <a:latin typeface="Helvetica" panose="020B0604020202030204" pitchFamily="34" charset="0"/>
              </a:rPr>
              <a:t>                            </a:t>
            </a:r>
          </a:p>
          <a:p>
            <a:r>
              <a:rPr lang="en-US" b="1">
                <a:solidFill>
                  <a:schemeClr val="bg1"/>
                </a:solidFill>
                <a:latin typeface="Helvetica" panose="020B0604020202030204" pitchFamily="34" charset="0"/>
              </a:rPr>
              <a:t>                 &gt; HOLD 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3BA1B41-5B17-477C-32D4-7AED17DA6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385" y="2352024"/>
            <a:ext cx="5037452" cy="560772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3A9F06B-620A-E431-227E-1C05C59CA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9472" y="2756280"/>
            <a:ext cx="5429529" cy="99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10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5122"/>
            <a:ext cx="14630400" cy="8229600"/>
          </a:xfrm>
          <a:prstGeom prst="rect">
            <a:avLst/>
          </a:prstGeom>
          <a:solidFill>
            <a:srgbClr val="0C0C0C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21064" y="287190"/>
            <a:ext cx="520029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>
              <a:lnSpc>
                <a:spcPts val="5468"/>
              </a:lnSpc>
              <a:buNone/>
            </a:pPr>
            <a:r>
              <a:rPr lang="en-US" sz="4000" b="1" kern="0" spc="-157">
                <a:solidFill>
                  <a:srgbClr val="FFFFFF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Future Developments</a:t>
            </a:r>
          </a:p>
        </p:txBody>
      </p:sp>
      <p:sp>
        <p:nvSpPr>
          <p:cNvPr id="6" name="Text 2"/>
          <p:cNvSpPr/>
          <p:nvPr/>
        </p:nvSpPr>
        <p:spPr>
          <a:xfrm>
            <a:off x="1286924" y="2209588"/>
            <a:ext cx="7122200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>
                <a:solidFill>
                  <a:srgbClr val="E5E0DF"/>
                </a:solidFill>
                <a:latin typeface="Helvetica" panose="020B0604020202030204" pitchFamily="34" charset="0"/>
                <a:ea typeface="Overpass" pitchFamily="34" charset="-122"/>
                <a:cs typeface="Overpass" pitchFamily="34" charset="-120"/>
              </a:rPr>
              <a:t>Continuous improvement and refinement of our automated analysis algorithms</a:t>
            </a:r>
            <a:endParaRPr lang="en-US" sz="1750">
              <a:latin typeface="Helvetica" panose="020B060402020203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257427" y="3481491"/>
            <a:ext cx="7122200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>
                <a:solidFill>
                  <a:srgbClr val="E5E0DF"/>
                </a:solidFill>
                <a:latin typeface="Helvetica" panose="020B0604020202030204" pitchFamily="34" charset="0"/>
                <a:ea typeface="Overpass" pitchFamily="34" charset="-122"/>
                <a:cs typeface="Overpass" pitchFamily="34" charset="-120"/>
              </a:rPr>
              <a:t>Expansion of the tool's coverage to include a wider range of stocks and global markets</a:t>
            </a:r>
            <a:endParaRPr lang="en-US" sz="1750">
              <a:latin typeface="Helvetica" panose="020B060402020203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188601" y="5117187"/>
            <a:ext cx="7122200" cy="7996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3149"/>
              </a:lnSpc>
              <a:buSzPct val="100000"/>
              <a:buChar char="•"/>
            </a:pPr>
            <a:r>
              <a:rPr lang="en-US" sz="1750">
                <a:solidFill>
                  <a:srgbClr val="E5E0DF"/>
                </a:solidFill>
                <a:latin typeface="Helvetica" panose="020B0604020202030204" pitchFamily="34" charset="0"/>
                <a:ea typeface="Overpass" pitchFamily="34" charset="-122"/>
                <a:cs typeface="Overpass" pitchFamily="34" charset="-120"/>
              </a:rPr>
              <a:t>Incorporating user feedback to enhance the user experience and address specific investor needs</a:t>
            </a:r>
            <a:endParaRPr lang="en-US" sz="1750">
              <a:latin typeface="Helvetica" panose="020B060402020203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6510" y="0"/>
            <a:ext cx="444389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7299" y="299522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4000" b="1" kern="0" spc="-157">
                <a:solidFill>
                  <a:srgbClr val="FFFFFF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Conclusion</a:t>
            </a:r>
          </a:p>
        </p:txBody>
      </p:sp>
      <p:sp>
        <p:nvSpPr>
          <p:cNvPr id="6" name="Text 2"/>
          <p:cNvSpPr/>
          <p:nvPr/>
        </p:nvSpPr>
        <p:spPr>
          <a:xfrm>
            <a:off x="705090" y="1117183"/>
            <a:ext cx="935331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>
                <a:solidFill>
                  <a:srgbClr val="E5E0DF"/>
                </a:solidFill>
                <a:latin typeface="Helvetica" panose="020B0604020202030204" pitchFamily="34" charset="0"/>
                <a:ea typeface="Overpass" pitchFamily="34" charset="-122"/>
                <a:cs typeface="Times New Roman" panose="02020603050405020304" pitchFamily="18" charset="0"/>
              </a:rPr>
              <a:t>In conclusion, our automated Stock Fundamental Analysis Tool offers a game-changing approach to stock analysis. By leveraging advanced technology and real-time data:</a:t>
            </a:r>
          </a:p>
          <a:p>
            <a:pPr>
              <a:lnSpc>
                <a:spcPts val="2799"/>
              </a:lnSpc>
            </a:pPr>
            <a:endParaRPr lang="en-US" sz="1750">
              <a:solidFill>
                <a:srgbClr val="E5E0DF"/>
              </a:solidFill>
              <a:latin typeface="Helvetica" panose="020B0604020202030204" pitchFamily="34" charset="0"/>
              <a:ea typeface="Overpass" pitchFamily="34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1750">
              <a:solidFill>
                <a:srgbClr val="E5E0DF"/>
              </a:solidFill>
              <a:latin typeface="Helvetica" panose="020B0604020202030204" pitchFamily="34" charset="0"/>
              <a:ea typeface="Overpass" pitchFamily="34" charset="-122"/>
              <a:cs typeface="Times New Roman" panose="02020603050405020304" pitchFamily="18" charset="0"/>
            </a:endParaRPr>
          </a:p>
          <a:p>
            <a:pPr>
              <a:lnSpc>
                <a:spcPts val="2799"/>
              </a:lnSpc>
            </a:pPr>
            <a:endParaRPr lang="en-US" sz="1750">
              <a:latin typeface="Helvetica" panose="020B0604020202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98E4FE4-99E3-B8B0-AC60-012204E7A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090" y="3714750"/>
            <a:ext cx="2197100" cy="21971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6040CBBF-9BB7-DADB-8083-7C33B0C3D3A2}"/>
              </a:ext>
            </a:extLst>
          </p:cNvPr>
          <p:cNvSpPr txBox="1"/>
          <p:nvPr/>
        </p:nvSpPr>
        <p:spPr>
          <a:xfrm>
            <a:off x="330201" y="6205141"/>
            <a:ext cx="3000493" cy="774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800" b="1">
                <a:solidFill>
                  <a:srgbClr val="E5E0DF"/>
                </a:solidFill>
                <a:latin typeface="Helvetica" panose="020B0604020202030204" pitchFamily="34" charset="0"/>
                <a:ea typeface="Overpass" pitchFamily="34" charset="-122"/>
                <a:cs typeface="Times New Roman" panose="02020603050405020304" pitchFamily="18" charset="0"/>
              </a:rPr>
              <a:t> Investors can make more informed decisions, 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182B246-7171-F788-FBFA-CFA7E5DF95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9005" y="3829050"/>
            <a:ext cx="1968500" cy="19685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1FE6492F-DCCB-B8D5-8FB4-9FE3EC33CF0A}"/>
              </a:ext>
            </a:extLst>
          </p:cNvPr>
          <p:cNvSpPr txBox="1"/>
          <p:nvPr/>
        </p:nvSpPr>
        <p:spPr>
          <a:xfrm>
            <a:off x="4443890" y="6384676"/>
            <a:ext cx="3671292" cy="41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1800" b="1">
                <a:solidFill>
                  <a:srgbClr val="E5E0DF"/>
                </a:solidFill>
                <a:latin typeface="Helvetica" panose="020B0604020202030204" pitchFamily="34" charset="0"/>
                <a:ea typeface="Overpass" pitchFamily="34" charset="-122"/>
                <a:cs typeface="Times New Roman" panose="02020603050405020304" pitchFamily="18" charset="0"/>
              </a:rPr>
              <a:t>Save time 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7F2B036-BEE0-A33B-6E84-1CD2877B88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7047" y="3971257"/>
            <a:ext cx="1968500" cy="196850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CB219791-4FFF-5135-7800-A2B959FB69F3}"/>
              </a:ext>
            </a:extLst>
          </p:cNvPr>
          <p:cNvSpPr txBox="1"/>
          <p:nvPr/>
        </p:nvSpPr>
        <p:spPr>
          <a:xfrm>
            <a:off x="6897210" y="6384676"/>
            <a:ext cx="3289300" cy="773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99"/>
              </a:lnSpc>
            </a:pPr>
            <a:r>
              <a:rPr lang="en-US" sz="1800" b="1">
                <a:solidFill>
                  <a:srgbClr val="E5E0DF"/>
                </a:solidFill>
                <a:latin typeface="Helvetica" panose="020B0604020202030204" pitchFamily="34" charset="0"/>
                <a:ea typeface="Overpass" pitchFamily="34" charset="-122"/>
                <a:cs typeface="Times New Roman" panose="02020603050405020304" pitchFamily="18" charset="0"/>
              </a:rPr>
              <a:t>Achieve their investment goals.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6074"/>
            <a:ext cx="14630400" cy="8229600"/>
          </a:xfrm>
          <a:prstGeom prst="rect">
            <a:avLst/>
          </a:prstGeom>
          <a:solidFill>
            <a:srgbClr val="0C0C0C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1616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6859" y="2899300"/>
            <a:ext cx="5598823" cy="7591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3600" b="1" kern="0" spc="-157">
                <a:solidFill>
                  <a:srgbClr val="FFFFFF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Introduction &amp; objective </a:t>
            </a:r>
          </a:p>
        </p:txBody>
      </p:sp>
      <p:sp>
        <p:nvSpPr>
          <p:cNvPr id="6" name="Text 2"/>
          <p:cNvSpPr/>
          <p:nvPr/>
        </p:nvSpPr>
        <p:spPr>
          <a:xfrm>
            <a:off x="1312966" y="4114800"/>
            <a:ext cx="993350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>
              <a:solidFill>
                <a:schemeClr val="bg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7FF7990-7E02-9634-080B-6AF74E0699C8}"/>
              </a:ext>
            </a:extLst>
          </p:cNvPr>
          <p:cNvSpPr txBox="1"/>
          <p:nvPr/>
        </p:nvSpPr>
        <p:spPr>
          <a:xfrm>
            <a:off x="1647696" y="6154530"/>
            <a:ext cx="38507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b="1">
                <a:solidFill>
                  <a:schemeClr val="bg1"/>
                </a:solidFill>
                <a:latin typeface="Helvetica" panose="020B0604020202030204" pitchFamily="34" charset="0"/>
                <a:cs typeface="Times New Roman" panose="02020603050405020304" pitchFamily="18" charset="0"/>
              </a:rPr>
              <a:t>Demonstrate that how can our app  provide advice to our users to make better decision on the stock market </a:t>
            </a:r>
            <a:endParaRPr kumimoji="1" lang="zh-HK" altLang="en-US" b="1">
              <a:solidFill>
                <a:schemeClr val="bg1"/>
              </a:solidFill>
              <a:latin typeface="Helvetica" panose="020B0604020202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D9353A1-649F-ED44-23B7-D98D8897F3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4621" y="4385355"/>
            <a:ext cx="1498620" cy="149862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3EC81BC-8265-D947-B056-3725CDB6F0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1163" y="4323555"/>
            <a:ext cx="1725562" cy="1725562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52CB8D1D-509C-B62B-7C80-3E274D77FCD9}"/>
              </a:ext>
            </a:extLst>
          </p:cNvPr>
          <p:cNvSpPr txBox="1"/>
          <p:nvPr/>
        </p:nvSpPr>
        <p:spPr>
          <a:xfrm>
            <a:off x="8044809" y="6431529"/>
            <a:ext cx="3850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K" b="1">
                <a:solidFill>
                  <a:schemeClr val="bg1"/>
                </a:solidFill>
                <a:latin typeface="Helvetica" panose="020B0604020202030204" pitchFamily="34" charset="0"/>
                <a:cs typeface="Times New Roman" panose="02020603050405020304" pitchFamily="18" charset="0"/>
              </a:rPr>
              <a:t>Illustrate the features of our App</a:t>
            </a:r>
            <a:endParaRPr kumimoji="1" lang="zh-HK" altLang="en-US" b="1">
              <a:solidFill>
                <a:schemeClr val="bg1"/>
              </a:solidFill>
              <a:latin typeface="Helvetica" panose="020B0604020202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pPr marL="0" indent="0">
              <a:lnSpc>
                <a:spcPts val="2799"/>
              </a:lnSpc>
              <a:buNone/>
            </a:pPr>
            <a:r>
              <a:rPr lang="en-US" altLang="zh-HK" sz="180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assists in risk management</a:t>
            </a: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975470" y="228308"/>
            <a:ext cx="7920836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6561"/>
              </a:lnSpc>
            </a:pPr>
            <a:r>
              <a:rPr lang="en-US" sz="2800" b="1" kern="0" spc="-157">
                <a:solidFill>
                  <a:srgbClr val="FFFFFF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The Need for Stock Fundamental Analysis</a:t>
            </a:r>
          </a:p>
        </p:txBody>
      </p:sp>
      <p:sp>
        <p:nvSpPr>
          <p:cNvPr id="6" name="Text 2"/>
          <p:cNvSpPr/>
          <p:nvPr/>
        </p:nvSpPr>
        <p:spPr>
          <a:xfrm>
            <a:off x="11599343" y="4680097"/>
            <a:ext cx="302610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algn="ctr">
              <a:lnSpc>
                <a:spcPts val="2799"/>
              </a:lnSpc>
              <a:buNone/>
            </a:pPr>
            <a:r>
              <a:rPr lang="en-US" sz="2400" b="1">
                <a:solidFill>
                  <a:srgbClr val="E5E0DF"/>
                </a:solidFill>
                <a:latin typeface="Helvetica" panose="020B0604020202030204" pitchFamily="34" charset="0"/>
                <a:ea typeface="Overpass" pitchFamily="34" charset="-122"/>
                <a:cs typeface="Times New Roman" panose="02020603050405020304" pitchFamily="18" charset="0"/>
              </a:rPr>
              <a:t>Develop a long-term investment strategy.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D0A8D9B-4ED5-2615-02DF-66EE1DD11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5129" y="2652021"/>
            <a:ext cx="1421606" cy="142160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C7C2B42-E2F8-F69B-02F8-9188CDA81C68}"/>
              </a:ext>
            </a:extLst>
          </p:cNvPr>
          <p:cNvSpPr txBox="1"/>
          <p:nvPr/>
        </p:nvSpPr>
        <p:spPr>
          <a:xfrm>
            <a:off x="5862918" y="4303059"/>
            <a:ext cx="235323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2400" b="1">
                <a:solidFill>
                  <a:srgbClr val="E5E0DF"/>
                </a:solidFill>
                <a:latin typeface="Helvetica" panose="020B0604020202030204" pitchFamily="34" charset="0"/>
                <a:ea typeface="Overpass" pitchFamily="34" charset="-122"/>
                <a:cs typeface="Times New Roman" panose="02020603050405020304" pitchFamily="18" charset="0"/>
              </a:rPr>
              <a:t>Help investors identify undervalued stocks </a:t>
            </a:r>
          </a:p>
          <a:p>
            <a:endParaRPr kumimoji="1" lang="zh-HK" altLang="en-US">
              <a:latin typeface="Helvetica" panose="020B0604020202030204" pitchFamily="34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0D69104-0435-38A6-B647-FC33AF22D5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3465" y="2615212"/>
            <a:ext cx="1699874" cy="1699874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B5CC509-0733-C15A-EF82-C5417D8B51AE}"/>
              </a:ext>
            </a:extLst>
          </p:cNvPr>
          <p:cNvSpPr txBox="1"/>
          <p:nvPr/>
        </p:nvSpPr>
        <p:spPr>
          <a:xfrm>
            <a:off x="8785844" y="4680097"/>
            <a:ext cx="2375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2400" b="1">
                <a:solidFill>
                  <a:srgbClr val="E5E0DF"/>
                </a:solidFill>
                <a:latin typeface="Helvetica" panose="020B0604020202030204" pitchFamily="34" charset="0"/>
                <a:ea typeface="Overpass" pitchFamily="34" charset="-122"/>
                <a:cs typeface="Times New Roman" panose="02020603050405020304" pitchFamily="18" charset="0"/>
              </a:rPr>
              <a:t>Assist in risk management</a:t>
            </a:r>
            <a:endParaRPr lang="zh-HK" altLang="en-US" sz="2400" b="1">
              <a:solidFill>
                <a:srgbClr val="E5E0DF"/>
              </a:solidFill>
              <a:latin typeface="Helvetica" panose="020B0604020202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ED312ED-9794-E511-50B5-34CD8650C6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89066" y="2599794"/>
            <a:ext cx="1846660" cy="18466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6247" y="0"/>
            <a:ext cx="3644152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4634" y="442367"/>
            <a:ext cx="1012615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5468"/>
              </a:lnSpc>
            </a:pPr>
            <a:r>
              <a:rPr lang="en-US" sz="2800" b="1" kern="0" spc="-157">
                <a:solidFill>
                  <a:srgbClr val="FFFFFF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Pain Points in Current Stock Analysis Methods</a:t>
            </a:r>
          </a:p>
        </p:txBody>
      </p:sp>
      <p:sp>
        <p:nvSpPr>
          <p:cNvPr id="6" name="Text 2"/>
          <p:cNvSpPr/>
          <p:nvPr/>
        </p:nvSpPr>
        <p:spPr>
          <a:xfrm>
            <a:off x="1367059" y="6358223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>
              <a:solidFill>
                <a:srgbClr val="E5E0DF"/>
              </a:solidFill>
              <a:latin typeface="Helvetica" panose="020B0604020202030204" pitchFamily="34" charset="0"/>
              <a:ea typeface="Overpass" pitchFamily="34" charset="-122"/>
              <a:cs typeface="Overpass" pitchFamily="34" charset="-120"/>
            </a:endParaRPr>
          </a:p>
          <a:p>
            <a:pPr algn="ctr">
              <a:lnSpc>
                <a:spcPts val="2799"/>
              </a:lnSpc>
            </a:pPr>
            <a:r>
              <a:rPr lang="en-US" sz="2000" b="1">
                <a:solidFill>
                  <a:srgbClr val="E5E0DF"/>
                </a:solidFill>
                <a:latin typeface="Helvetica" panose="020B0604020202030204" pitchFamily="34" charset="0"/>
                <a:ea typeface="Overpass" pitchFamily="34" charset="-122"/>
                <a:cs typeface="Times New Roman" panose="02020603050405020304" pitchFamily="18" charset="0"/>
              </a:rPr>
              <a:t>Subjective analysis can be prone to biases, leading to suboptimal investment decisions.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69C69F55-7A9B-5E91-371D-A5903D548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387" y="2168781"/>
            <a:ext cx="1439340" cy="143934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9F34DC25-185B-BC94-D48D-493D2617FD89}"/>
              </a:ext>
            </a:extLst>
          </p:cNvPr>
          <p:cNvSpPr txBox="1"/>
          <p:nvPr/>
        </p:nvSpPr>
        <p:spPr>
          <a:xfrm>
            <a:off x="389883" y="3547850"/>
            <a:ext cx="2962223" cy="1138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lnSpc>
                <a:spcPts val="2799"/>
              </a:lnSpc>
              <a:buNone/>
            </a:pPr>
            <a:r>
              <a:rPr lang="en-US" altLang="zh-HK" sz="2000" b="1">
                <a:solidFill>
                  <a:srgbClr val="E5E0DF"/>
                </a:solidFill>
                <a:latin typeface="Helvetica" panose="020B0604020202030204" pitchFamily="34" charset="0"/>
                <a:ea typeface="Overpass" pitchFamily="34" charset="-122"/>
                <a:cs typeface="Times New Roman" panose="02020603050405020304" pitchFamily="18" charset="0"/>
              </a:rPr>
              <a:t>Often time-consuming, require substantial financial knowledge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79345DB-DE9D-32B2-8307-D388CB283A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2570" y="2088136"/>
            <a:ext cx="1625600" cy="16256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D6C991E-1EAE-3026-5D47-C34A258A6B80}"/>
              </a:ext>
            </a:extLst>
          </p:cNvPr>
          <p:cNvSpPr txBox="1"/>
          <p:nvPr/>
        </p:nvSpPr>
        <p:spPr>
          <a:xfrm>
            <a:off x="6655288" y="3935896"/>
            <a:ext cx="3260165" cy="1139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4" algn="ctr">
              <a:lnSpc>
                <a:spcPts val="2799"/>
              </a:lnSpc>
            </a:pPr>
            <a:r>
              <a:rPr lang="en-US" altLang="zh-HK" sz="2000" b="1">
                <a:solidFill>
                  <a:srgbClr val="E5E0DF"/>
                </a:solidFill>
                <a:latin typeface="Helvetica" panose="020B0604020202030204" pitchFamily="34" charset="0"/>
                <a:ea typeface="Overpass" pitchFamily="34" charset="-122"/>
                <a:cs typeface="Times New Roman" panose="02020603050405020304" pitchFamily="18" charset="0"/>
              </a:rPr>
              <a:t>Challenging to keep up-to-date with market news and events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4CD92A8-3938-0300-69D8-60662504B8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4666" y="4940160"/>
            <a:ext cx="1418063" cy="141806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576508" y="235593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>
              <a:lnSpc>
                <a:spcPts val="5468"/>
              </a:lnSpc>
              <a:buNone/>
            </a:pPr>
            <a:r>
              <a:rPr lang="en-US" sz="2800" b="1" kern="0" spc="-157">
                <a:solidFill>
                  <a:srgbClr val="FFFFFF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Our Solution - Automated Stock Fundamental Analysis Tool</a:t>
            </a:r>
          </a:p>
        </p:txBody>
      </p:sp>
      <p:sp>
        <p:nvSpPr>
          <p:cNvPr id="6" name="Text 2"/>
          <p:cNvSpPr/>
          <p:nvPr/>
        </p:nvSpPr>
        <p:spPr>
          <a:xfrm>
            <a:off x="1045369" y="662811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66">
                <a:solidFill>
                  <a:srgbClr val="FFFFFF"/>
                </a:solidFill>
                <a:latin typeface="Helvetica" panose="020B0604020202030204" pitchFamily="34" charset="0"/>
                <a:ea typeface="Overpass" pitchFamily="34" charset="-122"/>
                <a:cs typeface="Overpass" pitchFamily="34" charset="-120"/>
              </a:rPr>
              <a:t>Brief Overview</a:t>
            </a:r>
            <a:endParaRPr lang="en-US" sz="2187">
              <a:latin typeface="Helvetica" panose="020B060402020203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050990" y="6973180"/>
            <a:ext cx="1354538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>
                <a:solidFill>
                  <a:srgbClr val="E5E0DF"/>
                </a:solidFill>
                <a:latin typeface="Helvetica" panose="020B0604020202030204" pitchFamily="34" charset="0"/>
                <a:ea typeface="Overpass" pitchFamily="34" charset="-122"/>
                <a:cs typeface="Overpass" pitchFamily="34" charset="-120"/>
              </a:rPr>
              <a:t>Introducing our revolutionary automated Stock Fundamental Analysis Tool. It leverages cutting-edge technology to streamline the analysis process, providing investors with real-time insights.</a:t>
            </a:r>
            <a:endParaRPr lang="en-US" sz="1750">
              <a:latin typeface="Helvetica" panose="020B0604020202030204" pitchFamily="34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0ED04CF-7C24-70A2-4C2F-540E83012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740" y="2905802"/>
            <a:ext cx="7301786" cy="84925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55B4318-4BD3-62B4-4737-950C85DC0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1682" y="5751509"/>
            <a:ext cx="7292693" cy="883001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EE6442D6-970D-36B6-28F8-041C125456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1423" y="1480902"/>
            <a:ext cx="7414166" cy="887876"/>
          </a:xfrm>
          <a:prstGeom prst="rect">
            <a:avLst/>
          </a:prstGeom>
        </p:spPr>
      </p:pic>
      <p:pic>
        <p:nvPicPr>
          <p:cNvPr id="10" name="Picture 9" descr="A computer screen with graphs and charts&#10;&#10;Description automatically generated">
            <a:extLst>
              <a:ext uri="{FF2B5EF4-FFF2-40B4-BE49-F238E27FC236}">
                <a16:creationId xmlns:a16="http://schemas.microsoft.com/office/drawing/2014/main" id="{E9DB990B-C19E-E4FE-B495-EB24CC46B2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730" y="1541176"/>
            <a:ext cx="4709160" cy="4884919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78548C2-B841-ABE1-85A4-E3A7438005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7430" y="4329419"/>
            <a:ext cx="7303082" cy="1397435"/>
          </a:xfrm>
          <a:prstGeom prst="rect">
            <a:avLst/>
          </a:prstGeom>
        </p:spPr>
      </p:pic>
      <p:pic>
        <p:nvPicPr>
          <p:cNvPr id="12" name="Picture 11" descr="A green circle with a white cross in it&#10;&#10;Description automatically generated">
            <a:extLst>
              <a:ext uri="{FF2B5EF4-FFF2-40B4-BE49-F238E27FC236}">
                <a16:creationId xmlns:a16="http://schemas.microsoft.com/office/drawing/2014/main" id="{339931EB-D65F-68FD-3784-859468ED26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0153" y="2397377"/>
            <a:ext cx="478466" cy="457200"/>
          </a:xfrm>
          <a:prstGeom prst="rect">
            <a:avLst/>
          </a:prstGeom>
        </p:spPr>
      </p:pic>
      <p:pic>
        <p:nvPicPr>
          <p:cNvPr id="14" name="Picture 13" descr="A green circle with a white cross in it&#10;&#10;Description automatically generated">
            <a:extLst>
              <a:ext uri="{FF2B5EF4-FFF2-40B4-BE49-F238E27FC236}">
                <a16:creationId xmlns:a16="http://schemas.microsoft.com/office/drawing/2014/main" id="{267E3DF9-5ABD-B781-42DD-71BF685785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62545" y="3816291"/>
            <a:ext cx="510364" cy="5103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26186" y="684"/>
            <a:ext cx="14630400" cy="8229600"/>
          </a:xfrm>
          <a:prstGeom prst="rect">
            <a:avLst/>
          </a:prstGeom>
          <a:solidFill>
            <a:srgbClr val="0C0C0C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574084" y="289062"/>
            <a:ext cx="482834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468"/>
              </a:lnSpc>
            </a:pPr>
            <a:r>
              <a:rPr lang="en-US" sz="4000" b="1" kern="0" spc="-157">
                <a:solidFill>
                  <a:srgbClr val="FFFFFF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How Our Tool Works</a:t>
            </a:r>
          </a:p>
        </p:txBody>
      </p:sp>
      <p:sp>
        <p:nvSpPr>
          <p:cNvPr id="6" name="Shape 2"/>
          <p:cNvSpPr/>
          <p:nvPr/>
        </p:nvSpPr>
        <p:spPr>
          <a:xfrm>
            <a:off x="4780645" y="1846544"/>
            <a:ext cx="44410" cy="5776793"/>
          </a:xfrm>
          <a:prstGeom prst="rect">
            <a:avLst/>
          </a:prstGeom>
          <a:solidFill>
            <a:srgbClr val="9702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3"/>
          <p:cNvSpPr/>
          <p:nvPr/>
        </p:nvSpPr>
        <p:spPr>
          <a:xfrm>
            <a:off x="5074027" y="2530578"/>
            <a:ext cx="777597" cy="44410"/>
          </a:xfrm>
          <a:prstGeom prst="rect">
            <a:avLst/>
          </a:prstGeom>
          <a:solidFill>
            <a:srgbClr val="9702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4"/>
          <p:cNvSpPr/>
          <p:nvPr/>
        </p:nvSpPr>
        <p:spPr>
          <a:xfrm>
            <a:off x="4552819" y="235203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4733350" y="2321678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</a:t>
            </a:r>
            <a:endParaRPr lang="en-US" sz="2624"/>
          </a:p>
        </p:txBody>
      </p:sp>
      <p:sp>
        <p:nvSpPr>
          <p:cNvPr id="10" name="Text 6"/>
          <p:cNvSpPr/>
          <p:nvPr/>
        </p:nvSpPr>
        <p:spPr>
          <a:xfrm>
            <a:off x="5805565" y="2196532"/>
            <a:ext cx="7178275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en-US" sz="2000" b="1" kern="0" spc="-66">
                <a:solidFill>
                  <a:srgbClr val="E5E0DF"/>
                </a:solidFill>
                <a:latin typeface="Helvetica" panose="020B0604020202030204" pitchFamily="34" charset="0"/>
                <a:ea typeface="Overpass"/>
              </a:rPr>
              <a:t>Signal 1: Whether MA_50  &gt; MA_200(BUY) / MA_50 &lt; MA_200(S</a:t>
            </a:r>
            <a:r>
              <a:rPr lang="en-US" sz="2000" b="1" kern="0" spc="-66">
                <a:solidFill>
                  <a:srgbClr val="E5E0DF"/>
                </a:solidFill>
                <a:latin typeface="Helvetica" panose="020B0604020202030204" pitchFamily="34" charset="0"/>
                <a:ea typeface="Overpass"/>
                <a:cs typeface="Overpass" pitchFamily="34" charset="-120"/>
              </a:rPr>
              <a:t>ELL)   </a:t>
            </a:r>
            <a:endParaRPr lang="en-US" sz="2000" b="1">
              <a:latin typeface="Helvetica" panose="020B0604020202030204" pitchFamily="34" charset="0"/>
              <a:cs typeface="Calibri"/>
            </a:endParaRPr>
          </a:p>
        </p:txBody>
      </p:sp>
      <p:sp>
        <p:nvSpPr>
          <p:cNvPr id="11" name="Text 7"/>
          <p:cNvSpPr/>
          <p:nvPr/>
        </p:nvSpPr>
        <p:spPr>
          <a:xfrm>
            <a:off x="5815398" y="2503277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>
                <a:solidFill>
                  <a:srgbClr val="E5E0DF"/>
                </a:solidFill>
                <a:latin typeface="Helvetica" panose="020B0604020202030204" pitchFamily="34" charset="0"/>
                <a:ea typeface="Overpass" pitchFamily="34" charset="-122"/>
                <a:cs typeface="Times New Roman" panose="02020603050405020304" pitchFamily="18" charset="0"/>
              </a:rPr>
              <a:t>We use the data to see the </a:t>
            </a:r>
            <a:r>
              <a:rPr lang="en-US" sz="1750">
                <a:solidFill>
                  <a:srgbClr val="E5E0DF"/>
                </a:solidFill>
                <a:highlight>
                  <a:srgbClr val="808000"/>
                </a:highlight>
                <a:latin typeface="Helvetica" panose="020B0604020202030204" pitchFamily="34" charset="0"/>
                <a:ea typeface="Overpass" pitchFamily="34" charset="-122"/>
                <a:cs typeface="Times New Roman" panose="02020603050405020304" pitchFamily="18" charset="0"/>
              </a:rPr>
              <a:t>MA_50 </a:t>
            </a:r>
            <a:r>
              <a:rPr lang="en-US" sz="1750">
                <a:solidFill>
                  <a:srgbClr val="E5E0DF"/>
                </a:solidFill>
                <a:latin typeface="Helvetica" panose="020B0604020202030204" pitchFamily="34" charset="0"/>
                <a:ea typeface="Overpass" pitchFamily="34" charset="-122"/>
                <a:cs typeface="Times New Roman" panose="02020603050405020304" pitchFamily="18" charset="0"/>
              </a:rPr>
              <a:t>and </a:t>
            </a:r>
            <a:r>
              <a:rPr lang="en-US" sz="1750">
                <a:solidFill>
                  <a:srgbClr val="E5E0DF"/>
                </a:solidFill>
                <a:highlight>
                  <a:srgbClr val="808000"/>
                </a:highlight>
                <a:latin typeface="Helvetica" panose="020B0604020202030204" pitchFamily="34" charset="0"/>
                <a:ea typeface="Overpass" pitchFamily="34" charset="-122"/>
                <a:cs typeface="Times New Roman" panose="02020603050405020304" pitchFamily="18" charset="0"/>
              </a:rPr>
              <a:t>MA_200 </a:t>
            </a:r>
            <a:r>
              <a:rPr lang="en-US" sz="1750">
                <a:solidFill>
                  <a:srgbClr val="E5E0DF"/>
                </a:solidFill>
                <a:latin typeface="Helvetica" panose="020B0604020202030204" pitchFamily="34" charset="0"/>
                <a:ea typeface="Overpass" pitchFamily="34" charset="-122"/>
                <a:cs typeface="Times New Roman" panose="02020603050405020304" pitchFamily="18" charset="0"/>
              </a:rPr>
              <a:t>. </a:t>
            </a:r>
            <a:endParaRPr lang="en-US" sz="1750">
              <a:latin typeface="Helvetica" panose="020B06040202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5074027" y="4327985"/>
            <a:ext cx="777597" cy="44410"/>
          </a:xfrm>
          <a:prstGeom prst="rect">
            <a:avLst/>
          </a:prstGeom>
          <a:solidFill>
            <a:srgbClr val="9702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9"/>
          <p:cNvSpPr/>
          <p:nvPr/>
        </p:nvSpPr>
        <p:spPr>
          <a:xfrm>
            <a:off x="4574084" y="409844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0"/>
          <p:cNvSpPr/>
          <p:nvPr/>
        </p:nvSpPr>
        <p:spPr>
          <a:xfrm>
            <a:off x="4721126" y="4097590"/>
            <a:ext cx="2057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</a:t>
            </a:r>
            <a:endParaRPr lang="en-US" sz="2624"/>
          </a:p>
        </p:txBody>
      </p:sp>
      <p:sp>
        <p:nvSpPr>
          <p:cNvPr id="15" name="Text 11"/>
          <p:cNvSpPr/>
          <p:nvPr/>
        </p:nvSpPr>
        <p:spPr>
          <a:xfrm>
            <a:off x="6046113" y="3962043"/>
            <a:ext cx="803295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altLang="zh-HK" sz="2187"/>
          </a:p>
        </p:txBody>
      </p:sp>
      <p:sp>
        <p:nvSpPr>
          <p:cNvPr id="16" name="Text 12"/>
          <p:cNvSpPr/>
          <p:nvPr/>
        </p:nvSpPr>
        <p:spPr>
          <a:xfrm>
            <a:off x="5897338" y="4520590"/>
            <a:ext cx="7751088" cy="71080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799"/>
              </a:lnSpc>
            </a:pPr>
            <a:r>
              <a:rPr lang="en-US" sz="1750">
                <a:solidFill>
                  <a:srgbClr val="E5E0DF"/>
                </a:solidFill>
                <a:latin typeface="Helvetica"/>
                <a:ea typeface="Overpass"/>
                <a:cs typeface="Times New Roman"/>
              </a:rPr>
              <a:t>We integrate the information of </a:t>
            </a:r>
            <a:r>
              <a:rPr lang="en-US" sz="1750">
                <a:solidFill>
                  <a:srgbClr val="E5E0DF"/>
                </a:solidFill>
                <a:highlight>
                  <a:srgbClr val="800080"/>
                </a:highlight>
                <a:latin typeface="Helvetica"/>
                <a:ea typeface="Overpass"/>
                <a:cs typeface="Times New Roman"/>
              </a:rPr>
              <a:t>annual incomes</a:t>
            </a:r>
            <a:r>
              <a:rPr lang="en-US" sz="1750">
                <a:solidFill>
                  <a:srgbClr val="E5E0DF"/>
                </a:solidFill>
                <a:latin typeface="Helvetica"/>
                <a:ea typeface="Overpass"/>
                <a:cs typeface="Times New Roman"/>
              </a:rPr>
              <a:t>, </a:t>
            </a:r>
            <a:r>
              <a:rPr lang="en-US" sz="1750">
                <a:solidFill>
                  <a:srgbClr val="E5E0DF"/>
                </a:solidFill>
                <a:highlight>
                  <a:srgbClr val="800080"/>
                </a:highlight>
                <a:latin typeface="Helvetica"/>
                <a:ea typeface="Overpass"/>
                <a:cs typeface="Times New Roman"/>
              </a:rPr>
              <a:t>annual balances </a:t>
            </a:r>
            <a:r>
              <a:rPr lang="en-US" sz="1750">
                <a:solidFill>
                  <a:srgbClr val="E5E0DF"/>
                </a:solidFill>
                <a:latin typeface="Helvetica"/>
                <a:ea typeface="Overpass"/>
                <a:cs typeface="Times New Roman"/>
              </a:rPr>
              <a:t>and </a:t>
            </a:r>
            <a:r>
              <a:rPr lang="en-US" sz="1750">
                <a:solidFill>
                  <a:srgbClr val="E5E0DF"/>
                </a:solidFill>
                <a:highlight>
                  <a:srgbClr val="800080"/>
                </a:highlight>
                <a:latin typeface="Helvetica"/>
                <a:ea typeface="Overpass"/>
                <a:cs typeface="Times New Roman"/>
              </a:rPr>
              <a:t>annual cashflow  </a:t>
            </a:r>
            <a:r>
              <a:rPr lang="en-US" sz="1750">
                <a:solidFill>
                  <a:srgbClr val="E5E0DF"/>
                </a:solidFill>
                <a:latin typeface="Helvetica"/>
                <a:ea typeface="Overpass"/>
                <a:cs typeface="Times New Roman"/>
              </a:rPr>
              <a:t>to </a:t>
            </a:r>
            <a:r>
              <a:rPr lang="en-US" sz="1750">
                <a:solidFill>
                  <a:srgbClr val="E5E0DF"/>
                </a:solidFill>
                <a:highlight>
                  <a:srgbClr val="800080"/>
                </a:highlight>
                <a:latin typeface="Helvetica"/>
                <a:ea typeface="Overpass"/>
                <a:cs typeface="Times New Roman"/>
              </a:rPr>
              <a:t>see asset &amp;liability </a:t>
            </a:r>
            <a:r>
              <a:rPr lang="en-US" sz="1750">
                <a:solidFill>
                  <a:srgbClr val="E5E0DF"/>
                </a:solidFill>
                <a:latin typeface="Helvetica"/>
                <a:ea typeface="Overpass"/>
                <a:cs typeface="Times New Roman"/>
              </a:rPr>
              <a:t>and </a:t>
            </a:r>
            <a:r>
              <a:rPr lang="en-US" sz="1750">
                <a:solidFill>
                  <a:srgbClr val="E5E0DF"/>
                </a:solidFill>
                <a:highlight>
                  <a:srgbClr val="800080"/>
                </a:highlight>
                <a:latin typeface="Helvetica"/>
                <a:ea typeface="Overpass"/>
                <a:cs typeface="Times New Roman"/>
              </a:rPr>
              <a:t>P&amp;L</a:t>
            </a:r>
            <a:r>
              <a:rPr lang="en-US" sz="1750">
                <a:solidFill>
                  <a:srgbClr val="E5E0DF"/>
                </a:solidFill>
                <a:latin typeface="Helvetica"/>
                <a:ea typeface="Overpass"/>
                <a:cs typeface="Times New Roman"/>
              </a:rPr>
              <a:t> in order to calculate the signal . </a:t>
            </a:r>
            <a:endParaRPr lang="en-US" sz="1750">
              <a:solidFill>
                <a:srgbClr val="E5E0DF"/>
              </a:solidFill>
              <a:latin typeface="Helvetica" panose="020B0604020202030204" pitchFamily="34" charset="0"/>
              <a:ea typeface="Overpass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Shape 13"/>
          <p:cNvSpPr/>
          <p:nvPr/>
        </p:nvSpPr>
        <p:spPr>
          <a:xfrm>
            <a:off x="5074027" y="6140827"/>
            <a:ext cx="777597" cy="44410"/>
          </a:xfrm>
          <a:prstGeom prst="rect">
            <a:avLst/>
          </a:prstGeom>
          <a:solidFill>
            <a:srgbClr val="9702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4"/>
          <p:cNvSpPr/>
          <p:nvPr/>
        </p:nvSpPr>
        <p:spPr>
          <a:xfrm>
            <a:off x="4574084" y="591312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5"/>
          <p:cNvSpPr/>
          <p:nvPr/>
        </p:nvSpPr>
        <p:spPr>
          <a:xfrm>
            <a:off x="4724936" y="5954792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3</a:t>
            </a:r>
            <a:endParaRPr lang="en-US" sz="2624"/>
          </a:p>
        </p:txBody>
      </p:sp>
      <p:sp>
        <p:nvSpPr>
          <p:cNvPr id="20" name="Text 16"/>
          <p:cNvSpPr/>
          <p:nvPr/>
        </p:nvSpPr>
        <p:spPr>
          <a:xfrm>
            <a:off x="5894396" y="5674637"/>
            <a:ext cx="9540974" cy="69437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en-US" sz="2000" b="1" kern="0" spc="-66">
                <a:solidFill>
                  <a:srgbClr val="E5E0DF"/>
                </a:solidFill>
                <a:latin typeface="Helvetica" panose="020B0604020202030204" pitchFamily="34" charset="0"/>
                <a:ea typeface="Overpass"/>
                <a:cs typeface="Overpass" pitchFamily="34" charset="-120"/>
              </a:rPr>
              <a:t>Signal 3:  whether sentiment score &gt; 0.15 (BUY)</a:t>
            </a:r>
          </a:p>
          <a:p>
            <a:pPr>
              <a:lnSpc>
                <a:spcPts val="2734"/>
              </a:lnSpc>
            </a:pPr>
            <a:r>
              <a:rPr lang="en-US" sz="2000" b="1" kern="0" spc="-66">
                <a:solidFill>
                  <a:srgbClr val="E5E0DF"/>
                </a:solidFill>
                <a:latin typeface="Helvetica" panose="020B0604020202030204" pitchFamily="34" charset="0"/>
                <a:ea typeface="Overpass"/>
                <a:cs typeface="Times New Roman"/>
              </a:rPr>
              <a:t>/ -0.15 &lt;= </a:t>
            </a:r>
            <a:r>
              <a:rPr lang="en-US" sz="2000" b="1" kern="0" spc="-66" err="1">
                <a:solidFill>
                  <a:srgbClr val="E5E0DF"/>
                </a:solidFill>
                <a:latin typeface="Helvetica" panose="020B0604020202030204" pitchFamily="34" charset="0"/>
                <a:ea typeface="Overpass"/>
                <a:cs typeface="Times New Roman"/>
              </a:rPr>
              <a:t>overall_sentiment_score</a:t>
            </a:r>
            <a:r>
              <a:rPr lang="en-US" sz="2000" b="1" kern="0" spc="-66">
                <a:solidFill>
                  <a:srgbClr val="E5E0DF"/>
                </a:solidFill>
                <a:latin typeface="Helvetica" panose="020B0604020202030204" pitchFamily="34" charset="0"/>
                <a:ea typeface="Overpass"/>
                <a:cs typeface="Times New Roman"/>
              </a:rPr>
              <a:t> &lt;= 0.15 (HOLD)/ </a:t>
            </a:r>
            <a:r>
              <a:rPr lang="en-US" sz="2000" b="1" kern="0" spc="-66">
                <a:solidFill>
                  <a:srgbClr val="E5E0DF"/>
                </a:solidFill>
                <a:latin typeface="Helvetica" panose="020B0604020202030204" pitchFamily="34" charset="0"/>
                <a:ea typeface="Overpass"/>
                <a:cs typeface="Overpass" pitchFamily="34" charset="-120"/>
              </a:rPr>
              <a:t>sentiment </a:t>
            </a:r>
            <a:endParaRPr lang="en-US" sz="2000" b="1" kern="0" spc="-66">
              <a:solidFill>
                <a:srgbClr val="E5E0DF"/>
              </a:solidFill>
              <a:latin typeface="Helvetica" panose="020B0604020202030204" pitchFamily="34" charset="0"/>
              <a:ea typeface="Overpass" pitchFamily="34" charset="-122"/>
              <a:cs typeface="Overpass" pitchFamily="34" charset="-120"/>
            </a:endParaRPr>
          </a:p>
          <a:p>
            <a:pPr marL="0" indent="0" algn="l">
              <a:lnSpc>
                <a:spcPts val="2734"/>
              </a:lnSpc>
              <a:buNone/>
            </a:pPr>
            <a:r>
              <a:rPr lang="en-US" sz="2000" b="1" kern="0" spc="-66">
                <a:solidFill>
                  <a:srgbClr val="E5E0DF"/>
                </a:solidFill>
                <a:latin typeface="Helvetica" panose="020B0604020202030204" pitchFamily="34" charset="0"/>
                <a:ea typeface="Overpass"/>
                <a:cs typeface="Overpass" pitchFamily="34" charset="-120"/>
              </a:rPr>
              <a:t>score &lt; 0.15 (SELL)</a:t>
            </a:r>
            <a:endParaRPr lang="en-US" sz="2000" b="1" kern="0" spc="-66">
              <a:solidFill>
                <a:srgbClr val="E5E0DF"/>
              </a:solidFill>
              <a:latin typeface="Helvetica" panose="020B0604020202030204" pitchFamily="34" charset="0"/>
              <a:ea typeface="Overpass"/>
            </a:endParaRPr>
          </a:p>
        </p:txBody>
      </p:sp>
      <p:sp>
        <p:nvSpPr>
          <p:cNvPr id="21" name="Text 17"/>
          <p:cNvSpPr/>
          <p:nvPr/>
        </p:nvSpPr>
        <p:spPr>
          <a:xfrm>
            <a:off x="5820509" y="6939618"/>
            <a:ext cx="7751088" cy="71080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799"/>
              </a:lnSpc>
            </a:pPr>
            <a:r>
              <a:rPr lang="en-US" sz="1750">
                <a:solidFill>
                  <a:srgbClr val="E5E0DF"/>
                </a:solidFill>
                <a:latin typeface="Helvetica" panose="020B0604020202030204" pitchFamily="34" charset="0"/>
                <a:ea typeface="Overpass"/>
                <a:cs typeface="Times New Roman"/>
              </a:rPr>
              <a:t>The fetch news is calculated by the sentiment score to see whether we should </a:t>
            </a:r>
            <a:r>
              <a:rPr lang="en-US" sz="1750">
                <a:solidFill>
                  <a:srgbClr val="E5E0DF"/>
                </a:solidFill>
                <a:highlight>
                  <a:srgbClr val="008000"/>
                </a:highlight>
                <a:latin typeface="Helvetica" panose="020B0604020202030204" pitchFamily="34" charset="0"/>
                <a:ea typeface="Overpass"/>
                <a:cs typeface="Times New Roman"/>
              </a:rPr>
              <a:t>BUY/HOLD/SELL  </a:t>
            </a:r>
            <a:endParaRPr lang="en-US" sz="1750">
              <a:solidFill>
                <a:srgbClr val="E5E0DF"/>
              </a:solidFill>
              <a:highlight>
                <a:srgbClr val="008000"/>
              </a:highlight>
              <a:latin typeface="Helvetica" panose="020B0604020202030204" pitchFamily="34" charset="0"/>
              <a:ea typeface="Overpass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2F3C8A4C-A5AE-FD7E-1BFE-5418D825A5FF}"/>
              </a:ext>
            </a:extLst>
          </p:cNvPr>
          <p:cNvSpPr/>
          <p:nvPr/>
        </p:nvSpPr>
        <p:spPr>
          <a:xfrm>
            <a:off x="5894737" y="4174911"/>
            <a:ext cx="5101499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en-US" sz="2000" b="1" kern="0" spc="-66">
                <a:solidFill>
                  <a:srgbClr val="E5E0DF"/>
                </a:solidFill>
                <a:latin typeface="Helvetica" panose="020B0604020202030204" pitchFamily="34" charset="0"/>
                <a:ea typeface="Overpass"/>
              </a:rPr>
              <a:t>Signal 2: Whether Signal &gt; 0.5(BUY) /   Signal &lt; 0.</a:t>
            </a:r>
            <a:r>
              <a:rPr lang="en-US" sz="2000" kern="0" spc="-66">
                <a:solidFill>
                  <a:srgbClr val="E5E0DF"/>
                </a:solidFill>
                <a:latin typeface="Helvetica" panose="020B0604020202030204" pitchFamily="34" charset="0"/>
                <a:ea typeface="Overpass"/>
                <a:cs typeface="Overpass" pitchFamily="34" charset="-120"/>
              </a:rPr>
              <a:t>5(SELL) </a:t>
            </a:r>
            <a:endParaRPr lang="en-US" sz="2000">
              <a:latin typeface="Helvetica" panose="020B0604020202030204" pitchFamily="34" charset="0"/>
              <a:cs typeface="Calibri"/>
            </a:endParaRPr>
          </a:p>
        </p:txBody>
      </p:sp>
      <p:pic>
        <p:nvPicPr>
          <p:cNvPr id="2050" name="Picture 2" descr="Finding Opportunities with the 50 and 200 Period Moving Averages - Forex  Training Group">
            <a:extLst>
              <a:ext uri="{FF2B5EF4-FFF2-40B4-BE49-F238E27FC236}">
                <a16:creationId xmlns:a16="http://schemas.microsoft.com/office/drawing/2014/main" id="{3D73AE3D-5584-C57F-F114-D82C8724E1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0"/>
          <a:stretch/>
        </p:blipFill>
        <p:spPr bwMode="auto">
          <a:xfrm>
            <a:off x="12878044" y="641152"/>
            <a:ext cx="1640999" cy="141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A group of people standing around a paper with graphs and charts&#10;&#10;Description automatically generated">
            <a:extLst>
              <a:ext uri="{FF2B5EF4-FFF2-40B4-BE49-F238E27FC236}">
                <a16:creationId xmlns:a16="http://schemas.microsoft.com/office/drawing/2014/main" id="{59E2F3C1-E3CF-FEFD-82FB-873D39FE88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4542" y="2967741"/>
            <a:ext cx="1689891" cy="1362911"/>
          </a:xfrm>
          <a:prstGeom prst="rect">
            <a:avLst/>
          </a:prstGeom>
        </p:spPr>
      </p:pic>
      <p:pic>
        <p:nvPicPr>
          <p:cNvPr id="24" name="Picture 23" descr="Sentiment score on stock news">
            <a:extLst>
              <a:ext uri="{FF2B5EF4-FFF2-40B4-BE49-F238E27FC236}">
                <a16:creationId xmlns:a16="http://schemas.microsoft.com/office/drawing/2014/main" id="{3ADDB939-37FC-6EDD-1035-3C08417C9B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4039" y="5613648"/>
            <a:ext cx="1571904" cy="11917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29063"/>
            <a:ext cx="14630400" cy="8229600"/>
          </a:xfrm>
          <a:prstGeom prst="rect">
            <a:avLst/>
          </a:prstGeom>
          <a:solidFill>
            <a:srgbClr val="0C0C0C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265510" y="129063"/>
            <a:ext cx="693860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>
              <a:lnSpc>
                <a:spcPts val="5468"/>
              </a:lnSpc>
              <a:buNone/>
            </a:pPr>
            <a:r>
              <a:rPr lang="en-US" sz="4000" b="1" kern="0" spc="-157">
                <a:solidFill>
                  <a:srgbClr val="FFFFFF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Detailed Features of the Tool</a:t>
            </a:r>
          </a:p>
        </p:txBody>
      </p:sp>
      <p:sp>
        <p:nvSpPr>
          <p:cNvPr id="5" name="Shape 2"/>
          <p:cNvSpPr/>
          <p:nvPr/>
        </p:nvSpPr>
        <p:spPr>
          <a:xfrm>
            <a:off x="2348389" y="1844191"/>
            <a:ext cx="4855726" cy="2810113"/>
          </a:xfrm>
          <a:prstGeom prst="roundRect">
            <a:avLst>
              <a:gd name="adj" fmla="val 3558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2478045" y="2231948"/>
            <a:ext cx="30988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>
                <a:solidFill>
                  <a:srgbClr val="E5E0DF"/>
                </a:solidFill>
                <a:latin typeface="Helvetica" panose="020B0604020202030204" pitchFamily="34" charset="0"/>
                <a:ea typeface="Overpass" pitchFamily="34" charset="-122"/>
                <a:cs typeface="Overpass" pitchFamily="34" charset="-120"/>
              </a:rPr>
              <a:t>Real-time Data Collection</a:t>
            </a:r>
            <a:endParaRPr lang="en-US" sz="2187">
              <a:latin typeface="Helvetica" panose="020B060402020203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584371" y="2919532"/>
            <a:ext cx="438376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>
                <a:solidFill>
                  <a:srgbClr val="E5E0DF"/>
                </a:solidFill>
                <a:latin typeface="Helvetica" panose="020B0604020202030204" pitchFamily="34" charset="0"/>
                <a:ea typeface="Overpass" pitchFamily="34" charset="-122"/>
                <a:cs typeface="Overpass" pitchFamily="34" charset="-120"/>
              </a:rPr>
              <a:t>Our tool continuously gathers data from trusted sources, ensuring you have access to the most up-to-date information.</a:t>
            </a:r>
            <a:endParaRPr lang="en-US" sz="1750">
              <a:latin typeface="Helvetica" panose="020B060402020203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426285" y="1844192"/>
            <a:ext cx="5279622" cy="2827582"/>
          </a:xfrm>
          <a:prstGeom prst="roundRect">
            <a:avLst>
              <a:gd name="adj" fmla="val 3558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7768593" y="2231948"/>
            <a:ext cx="4383762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>
                <a:solidFill>
                  <a:srgbClr val="E5E0DF"/>
                </a:solidFill>
                <a:latin typeface="Helvetica" panose="020B0604020202030204" pitchFamily="34" charset="0"/>
                <a:ea typeface="Overpass" pitchFamily="34" charset="-122"/>
                <a:cs typeface="Overpass" pitchFamily="34" charset="-120"/>
              </a:rPr>
              <a:t>In-depth Financial Indicator Analysis</a:t>
            </a:r>
            <a:endParaRPr lang="en-US" sz="2187">
              <a:latin typeface="Helvetica" panose="020B060402020203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662267" y="2847380"/>
            <a:ext cx="4383762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>
                <a:solidFill>
                  <a:srgbClr val="E5E0DF"/>
                </a:solidFill>
                <a:latin typeface="Helvetica" panose="020B0604020202030204" pitchFamily="34" charset="0"/>
                <a:ea typeface="Overpass" pitchFamily="34" charset="-122"/>
                <a:cs typeface="Overpass" pitchFamily="34" charset="-120"/>
              </a:rPr>
              <a:t>We provide a comprehensive analysis of various financial indicators, allowing you to gain deeper insights into the company's performance.</a:t>
            </a:r>
            <a:endParaRPr lang="en-US" sz="1750">
              <a:latin typeface="Helvetica" panose="020B0604020202030204" pitchFamily="3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4747136" y="4971505"/>
            <a:ext cx="4855726" cy="2625923"/>
          </a:xfrm>
          <a:prstGeom prst="roundRect">
            <a:avLst>
              <a:gd name="adj" fmla="val 4744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5142809" y="5208500"/>
            <a:ext cx="304692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66">
                <a:solidFill>
                  <a:srgbClr val="E5E0DF"/>
                </a:solidFill>
                <a:latin typeface="Helvetica" panose="020B0604020202030204" pitchFamily="34" charset="0"/>
                <a:ea typeface="Overpass" pitchFamily="34" charset="-122"/>
                <a:cs typeface="Overpass" pitchFamily="34" charset="-120"/>
              </a:rPr>
              <a:t>News Sentiment Analysis</a:t>
            </a:r>
            <a:endParaRPr lang="en-US" sz="2187">
              <a:latin typeface="Helvetica" panose="020B060402020203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998422" y="5874631"/>
            <a:ext cx="438376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1750">
                <a:solidFill>
                  <a:srgbClr val="E5E0DF"/>
                </a:solidFill>
                <a:latin typeface="Helvetica" panose="020B0604020202030204" pitchFamily="34" charset="0"/>
                <a:ea typeface="Overpass" pitchFamily="34" charset="-122"/>
                <a:cs typeface="Overpass" pitchFamily="34" charset="-120"/>
              </a:rPr>
              <a:t>By analyzing the sentiment score, we help you understand how market events may impact the stock's performance and your decision-making. </a:t>
            </a:r>
            <a:endParaRPr lang="en-US" sz="1750">
              <a:latin typeface="Helvetica" panose="020B0604020202030204" pitchFamily="34" charset="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1D1CEEF2-2755-F79E-668A-65CEF315C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3933" y="5096380"/>
            <a:ext cx="778251" cy="778251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A1D3B649-6138-D2D0-7954-663243004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2679" y="1982160"/>
            <a:ext cx="952743" cy="952743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1EC8B5E8-F9DF-A04E-9DE6-96809C9BAB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60571" y="1945152"/>
            <a:ext cx="920778" cy="92077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00"/>
            <a:ext cx="14630400" cy="7975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046405"/>
            <a:ext cx="14630400" cy="8229600"/>
          </a:xfrm>
          <a:prstGeom prst="rect">
            <a:avLst/>
          </a:prstGeom>
          <a:solidFill>
            <a:srgbClr val="0C0C0C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487678" y="-851328"/>
            <a:ext cx="8747998" cy="69437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5468"/>
              </a:lnSpc>
            </a:pPr>
            <a:r>
              <a:rPr lang="en-US" sz="2800" b="1" kern="0" spc="-157">
                <a:solidFill>
                  <a:srgbClr val="FFFFFF"/>
                </a:solidFill>
                <a:latin typeface="Helvetica" panose="020B0604020202030204" pitchFamily="34" charset="0"/>
                <a:ea typeface="微软雅黑"/>
              </a:rPr>
              <a:t>Our Tool’s Recommendation System</a:t>
            </a:r>
          </a:p>
        </p:txBody>
      </p:sp>
      <p:sp>
        <p:nvSpPr>
          <p:cNvPr id="5" name="Text 2"/>
          <p:cNvSpPr/>
          <p:nvPr/>
        </p:nvSpPr>
        <p:spPr>
          <a:xfrm>
            <a:off x="869855" y="-559436"/>
            <a:ext cx="4286369" cy="41648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3281"/>
              </a:lnSpc>
              <a:buNone/>
            </a:pPr>
            <a:endParaRPr lang="en-US" sz="2600" b="1" kern="0" spc="-79">
              <a:solidFill>
                <a:srgbClr val="FFFFFF"/>
              </a:solidFill>
              <a:latin typeface="Overpass"/>
            </a:endParaRPr>
          </a:p>
        </p:txBody>
      </p:sp>
      <p:sp>
        <p:nvSpPr>
          <p:cNvPr id="6" name="Text 3"/>
          <p:cNvSpPr/>
          <p:nvPr/>
        </p:nvSpPr>
        <p:spPr>
          <a:xfrm>
            <a:off x="1922669" y="5606891"/>
            <a:ext cx="4695706" cy="14216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799"/>
              </a:lnSpc>
            </a:pPr>
            <a:r>
              <a:rPr lang="en-US" altLang="zh-HK" sz="1600" b="1">
                <a:solidFill>
                  <a:schemeClr val="bg1"/>
                </a:solidFill>
                <a:latin typeface="Helvetica"/>
                <a:ea typeface="+mn-lt"/>
                <a:cs typeface="+mn-lt"/>
              </a:rPr>
              <a:t>Automated Recommendation:</a:t>
            </a:r>
            <a:endParaRPr lang="en-US" sz="1750">
              <a:solidFill>
                <a:schemeClr val="bg1"/>
              </a:solidFill>
              <a:latin typeface="Helvetica" panose="020B0604020202030204" pitchFamily="34" charset="0"/>
              <a:ea typeface="Overpass"/>
              <a:cs typeface="Times New Roman"/>
            </a:endParaRPr>
          </a:p>
          <a:p>
            <a:pPr>
              <a:lnSpc>
                <a:spcPts val="2799"/>
              </a:lnSpc>
            </a:pPr>
            <a:r>
              <a:rPr lang="en-US" sz="1500">
                <a:solidFill>
                  <a:srgbClr val="E5E0DF"/>
                </a:solidFill>
                <a:latin typeface="Helvetica" panose="020B0604020202030204" pitchFamily="34" charset="0"/>
                <a:ea typeface="Overpass"/>
                <a:cs typeface="Times New Roman"/>
              </a:rPr>
              <a:t>Generate a recommendation </a:t>
            </a:r>
            <a:r>
              <a:rPr lang="en-US" sz="1500">
                <a:solidFill>
                  <a:srgbClr val="E5E0DF"/>
                </a:solidFill>
                <a:highlight>
                  <a:srgbClr val="800000"/>
                </a:highlight>
                <a:latin typeface="Helvetica" panose="020B0604020202030204" pitchFamily="34" charset="0"/>
                <a:ea typeface="Overpass"/>
                <a:cs typeface="Times New Roman"/>
              </a:rPr>
              <a:t>(BUY/HOLD/SELL) </a:t>
            </a:r>
            <a:r>
              <a:rPr lang="en-US" sz="1500">
                <a:solidFill>
                  <a:srgbClr val="E5E0DF"/>
                </a:solidFill>
                <a:latin typeface="Helvetica" panose="020B0604020202030204" pitchFamily="34" charset="0"/>
                <a:ea typeface="Overpass"/>
                <a:cs typeface="Times New Roman"/>
              </a:rPr>
              <a:t>based on an algorithmic analysis of the stock's fundamentals and market conditions. </a:t>
            </a:r>
            <a:endParaRPr lang="en-US" altLang="zh-HK" sz="1500">
              <a:solidFill>
                <a:schemeClr val="tx1"/>
              </a:solidFill>
              <a:latin typeface="Helvetica"/>
              <a:ea typeface="+mn-lt"/>
              <a:cs typeface="+mn-lt"/>
            </a:endParaRPr>
          </a:p>
          <a:p>
            <a:pPr>
              <a:lnSpc>
                <a:spcPts val="2799"/>
              </a:lnSpc>
            </a:pPr>
            <a:endParaRPr lang="en-US" sz="1750">
              <a:latin typeface="Helvetica" panose="020B0604020202030204" pitchFamily="34" charset="0"/>
              <a:ea typeface="Overpass"/>
              <a:cs typeface="Times New Roman"/>
            </a:endParaRPr>
          </a:p>
        </p:txBody>
      </p:sp>
      <p:sp>
        <p:nvSpPr>
          <p:cNvPr id="7" name="Text 4"/>
          <p:cNvSpPr/>
          <p:nvPr/>
        </p:nvSpPr>
        <p:spPr>
          <a:xfrm>
            <a:off x="7530390" y="-687917"/>
            <a:ext cx="4307324" cy="41648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3281"/>
              </a:lnSpc>
              <a:buNone/>
            </a:pPr>
            <a:endParaRPr lang="en-US" sz="2600" b="1" kern="0" spc="-79">
              <a:solidFill>
                <a:srgbClr val="FFFFFF"/>
              </a:solidFill>
              <a:latin typeface="Overpass"/>
            </a:endParaRPr>
          </a:p>
        </p:txBody>
      </p:sp>
      <p:sp>
        <p:nvSpPr>
          <p:cNvPr id="8" name="Text 5"/>
          <p:cNvSpPr/>
          <p:nvPr/>
        </p:nvSpPr>
        <p:spPr>
          <a:xfrm>
            <a:off x="7772703" y="5694439"/>
            <a:ext cx="5588840" cy="145350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799"/>
              </a:lnSpc>
            </a:pPr>
            <a:r>
              <a:rPr lang="en-US" altLang="zh-HK" sz="1600" b="1">
                <a:solidFill>
                  <a:schemeClr val="bg1"/>
                </a:solidFill>
                <a:latin typeface="Helvetica"/>
                <a:ea typeface="+mn-lt"/>
                <a:cs typeface="+mn-lt"/>
              </a:rPr>
              <a:t>Guiding Investment Decisions:</a:t>
            </a:r>
            <a:endParaRPr lang="en-US" sz="1750">
              <a:solidFill>
                <a:schemeClr val="bg1"/>
              </a:solidFill>
              <a:latin typeface="Helvetica" panose="020B0604020202030204" pitchFamily="34" charset="0"/>
              <a:ea typeface="Overpass"/>
              <a:cs typeface="Times New Roman"/>
            </a:endParaRPr>
          </a:p>
          <a:p>
            <a:pPr>
              <a:lnSpc>
                <a:spcPts val="2799"/>
              </a:lnSpc>
            </a:pPr>
            <a:r>
              <a:rPr lang="en-US" sz="1500">
                <a:solidFill>
                  <a:srgbClr val="E5E0DF"/>
                </a:solidFill>
                <a:latin typeface="Helvetica" panose="020B0604020202030204" pitchFamily="34" charset="0"/>
                <a:ea typeface="Overpass"/>
                <a:cs typeface="Times New Roman"/>
              </a:rPr>
              <a:t>Our tool empowers investors to </a:t>
            </a:r>
            <a:r>
              <a:rPr lang="en-US" sz="1500" b="1">
                <a:solidFill>
                  <a:srgbClr val="FFFF00"/>
                </a:solidFill>
                <a:latin typeface="Helvetica" panose="020B0604020202030204" pitchFamily="34" charset="0"/>
                <a:ea typeface="Overpass"/>
                <a:cs typeface="Times New Roman"/>
              </a:rPr>
              <a:t>make informed decisions based on the provided recommendation</a:t>
            </a:r>
            <a:r>
              <a:rPr lang="en-US" sz="1500">
                <a:solidFill>
                  <a:srgbClr val="E5E0DF"/>
                </a:solidFill>
                <a:latin typeface="Helvetica" panose="020B0604020202030204" pitchFamily="34" charset="0"/>
                <a:ea typeface="Overpass"/>
                <a:cs typeface="Times New Roman"/>
              </a:rPr>
              <a:t>. </a:t>
            </a:r>
            <a:endParaRPr lang="en-US" altLang="zh-HK" sz="1500" b="1">
              <a:solidFill>
                <a:schemeClr val="tx1"/>
              </a:solidFill>
              <a:latin typeface="Helvetica"/>
              <a:ea typeface="+mn-lt"/>
              <a:cs typeface="+mn-lt"/>
            </a:endParaRPr>
          </a:p>
          <a:p>
            <a:pPr>
              <a:lnSpc>
                <a:spcPts val="2799"/>
              </a:lnSpc>
            </a:pPr>
            <a:endParaRPr lang="en-US" sz="1750">
              <a:latin typeface="Helvetica" panose="020B0604020202030204" pitchFamily="34" charset="0"/>
              <a:ea typeface="Overpass"/>
              <a:cs typeface="Times New Roman"/>
            </a:endParaRPr>
          </a:p>
        </p:txBody>
      </p:sp>
      <p:pic>
        <p:nvPicPr>
          <p:cNvPr id="22" name="Picture 21" descr="A green circle with a white cross in it&#10;&#10;Description automatically generated">
            <a:extLst>
              <a:ext uri="{FF2B5EF4-FFF2-40B4-BE49-F238E27FC236}">
                <a16:creationId xmlns:a16="http://schemas.microsoft.com/office/drawing/2014/main" id="{BA3EEA1F-09AD-D509-E670-F9A00A5BA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168" y="5538765"/>
            <a:ext cx="510364" cy="510364"/>
          </a:xfrm>
          <a:prstGeom prst="rect">
            <a:avLst/>
          </a:prstGeom>
        </p:spPr>
      </p:pic>
      <p:pic>
        <p:nvPicPr>
          <p:cNvPr id="16" name="圖片 4" descr="一張含有 螢幕擷取畫面, 電子產品, 電腦, 軟體 的圖片&#10;&#10;自動產生的描述">
            <a:extLst>
              <a:ext uri="{FF2B5EF4-FFF2-40B4-BE49-F238E27FC236}">
                <a16:creationId xmlns:a16="http://schemas.microsoft.com/office/drawing/2014/main" id="{6C84441A-644B-F8F9-305E-D645797E81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4072" y="285864"/>
            <a:ext cx="9004276" cy="512976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 w="13811">
            <a:solidFill>
              <a:srgbClr val="56515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570389" y="177284"/>
            <a:ext cx="629519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>
              <a:lnSpc>
                <a:spcPts val="5468"/>
              </a:lnSpc>
              <a:buNone/>
            </a:pPr>
            <a:r>
              <a:rPr lang="en-US" sz="4000" b="1" kern="0" spc="-157">
                <a:solidFill>
                  <a:srgbClr val="FFFFFF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Benefits of Using Our Tool</a:t>
            </a:r>
          </a:p>
        </p:txBody>
      </p:sp>
      <p:sp>
        <p:nvSpPr>
          <p:cNvPr id="5" name="Shape 2"/>
          <p:cNvSpPr/>
          <p:nvPr/>
        </p:nvSpPr>
        <p:spPr>
          <a:xfrm>
            <a:off x="5527524" y="3353978"/>
            <a:ext cx="1254854" cy="1159161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049098" y="3693361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>
                <a:solidFill>
                  <a:srgbClr val="E5E0DF"/>
                </a:solidFill>
                <a:latin typeface="Helvetica" panose="020B0604020202030204" pitchFamily="34" charset="0"/>
                <a:ea typeface="Overpass" pitchFamily="34" charset="-122"/>
                <a:cs typeface="Overpass" pitchFamily="34" charset="-120"/>
              </a:rPr>
              <a:t>1</a:t>
            </a:r>
            <a:endParaRPr lang="en-US" sz="2624">
              <a:latin typeface="Helvetica" panose="020B060402020203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273601" y="2292612"/>
            <a:ext cx="2221944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3600" b="1" kern="0" spc="-66">
                <a:solidFill>
                  <a:srgbClr val="00B0F0"/>
                </a:solidFill>
                <a:latin typeface="Helvetica" panose="020B0604020202030204" pitchFamily="34" charset="0"/>
                <a:ea typeface="Overpass"/>
                <a:cs typeface="Overpass" pitchFamily="34" charset="-120"/>
              </a:rPr>
              <a:t>Saves Time</a:t>
            </a:r>
            <a:endParaRPr lang="en-US" sz="3600" b="1">
              <a:solidFill>
                <a:srgbClr val="00B0F0"/>
              </a:solidFill>
              <a:latin typeface="Helvetica" panose="020B0604020202030204" pitchFamily="34" charset="0"/>
              <a:ea typeface="Overpass"/>
              <a:cs typeface="Calibri"/>
            </a:endParaRPr>
          </a:p>
        </p:txBody>
      </p:sp>
      <p:sp>
        <p:nvSpPr>
          <p:cNvPr id="8" name="Text 5"/>
          <p:cNvSpPr/>
          <p:nvPr/>
        </p:nvSpPr>
        <p:spPr>
          <a:xfrm>
            <a:off x="1199173" y="3127784"/>
            <a:ext cx="413361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>
                <a:solidFill>
                  <a:srgbClr val="E5E0DF"/>
                </a:solidFill>
                <a:latin typeface="Helvetica" panose="020B0604020202030204" pitchFamily="34" charset="0"/>
                <a:ea typeface="Overpass" pitchFamily="34" charset="-122"/>
                <a:cs typeface="Overpass" pitchFamily="34" charset="-120"/>
              </a:rPr>
              <a:t>Our automated tool streamlines the analysis process, eliminating the need for manual data collection and analysis.</a:t>
            </a:r>
            <a:endParaRPr lang="en-US" sz="1750">
              <a:latin typeface="Helvetica" panose="020B0604020202030204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6724537" y="3353977"/>
            <a:ext cx="1244222" cy="112726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7243718" y="3693360"/>
            <a:ext cx="2057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>
                <a:solidFill>
                  <a:srgbClr val="E5E0DF"/>
                </a:solidFill>
                <a:latin typeface="Helvetica" panose="020B0604020202030204" pitchFamily="34" charset="0"/>
                <a:ea typeface="Overpass" pitchFamily="34" charset="-122"/>
                <a:cs typeface="Overpass" pitchFamily="34" charset="-120"/>
              </a:rPr>
              <a:t>2</a:t>
            </a:r>
            <a:endParaRPr lang="en-US" sz="2624">
              <a:latin typeface="Helvetica" panose="020B060402020203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105869" y="2111859"/>
            <a:ext cx="6813016" cy="69437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en-US" sz="3600" b="1" kern="0" spc="-66">
                <a:solidFill>
                  <a:srgbClr val="FFC000"/>
                </a:solidFill>
                <a:latin typeface="Helvetica" panose="020B0604020202030204" pitchFamily="34" charset="0"/>
                <a:ea typeface="Overpass"/>
                <a:cs typeface="Overpass" pitchFamily="34" charset="-120"/>
              </a:rPr>
              <a:t>R</a:t>
            </a:r>
            <a:r>
              <a:rPr lang="en-US" sz="3600" b="1" kern="0" spc="-66">
                <a:solidFill>
                  <a:srgbClr val="FFC000"/>
                </a:solidFill>
                <a:latin typeface="Helvetica" panose="020B0604020202030204" pitchFamily="34" charset="0"/>
                <a:ea typeface="Overpass"/>
                <a:cs typeface="Times New Roman"/>
              </a:rPr>
              <a:t>educes the Need for Extensive Financial Knowledge</a:t>
            </a:r>
            <a:endParaRPr lang="en-US" sz="3600">
              <a:solidFill>
                <a:srgbClr val="FFC000"/>
              </a:solidFill>
              <a:latin typeface="Helvetica" panose="020B0604020202030204" pitchFamily="34" charset="0"/>
              <a:ea typeface="Overpass"/>
              <a:cs typeface="Times New Roman"/>
            </a:endParaRPr>
          </a:p>
        </p:txBody>
      </p:sp>
      <p:sp>
        <p:nvSpPr>
          <p:cNvPr id="12" name="Text 9"/>
          <p:cNvSpPr/>
          <p:nvPr/>
        </p:nvSpPr>
        <p:spPr>
          <a:xfrm>
            <a:off x="8105869" y="3124095"/>
            <a:ext cx="413361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>
                <a:solidFill>
                  <a:srgbClr val="E5E0DF"/>
                </a:solidFill>
                <a:latin typeface="Helvetica" panose="020B0604020202030204" pitchFamily="34" charset="0"/>
                <a:ea typeface="Overpass" pitchFamily="34" charset="-122"/>
                <a:cs typeface="Overpass" pitchFamily="34" charset="-120"/>
              </a:rPr>
              <a:t>Even investors without extensive financial knowledge can leverage our tool to gain deep insights into stocks.</a:t>
            </a:r>
            <a:endParaRPr lang="en-US" sz="1750">
              <a:latin typeface="Helvetica" panose="020B060402020203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5527523" y="4405309"/>
            <a:ext cx="1254856" cy="1169794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5986720" y="4765958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>
                <a:solidFill>
                  <a:srgbClr val="E5E0DF"/>
                </a:solidFill>
                <a:latin typeface="Helvetica" panose="020B0604020202030204" pitchFamily="34" charset="0"/>
                <a:ea typeface="Overpass" pitchFamily="34" charset="-122"/>
                <a:cs typeface="Overpass" pitchFamily="34" charset="-120"/>
              </a:rPr>
              <a:t>3</a:t>
            </a:r>
            <a:endParaRPr lang="en-US" sz="2624">
              <a:latin typeface="Helvetica" panose="020B060402020203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199173" y="5321601"/>
            <a:ext cx="2242780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3600" b="1" kern="0" spc="-66">
                <a:solidFill>
                  <a:srgbClr val="92D050"/>
                </a:solidFill>
                <a:latin typeface="Helvetica" panose="020B0604020202030204" pitchFamily="34" charset="0"/>
                <a:ea typeface="Overpass"/>
                <a:cs typeface="Overpass" pitchFamily="34" charset="-120"/>
              </a:rPr>
              <a:t>Objective Analysis</a:t>
            </a:r>
            <a:endParaRPr lang="en-US" sz="3600" b="1">
              <a:solidFill>
                <a:srgbClr val="92D050"/>
              </a:solidFill>
              <a:latin typeface="Helvetica" panose="020B0604020202030204" pitchFamily="34" charset="0"/>
              <a:ea typeface="Overpass"/>
              <a:cs typeface="Calibri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241703" y="5965385"/>
            <a:ext cx="413361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>
                <a:solidFill>
                  <a:srgbClr val="E5E0DF"/>
                </a:solidFill>
                <a:latin typeface="Helvetica" panose="020B0604020202030204" pitchFamily="34" charset="0"/>
                <a:ea typeface="Overpass" pitchFamily="34" charset="-122"/>
                <a:cs typeface="Overpass" pitchFamily="34" charset="-120"/>
              </a:rPr>
              <a:t>Our tool provides objective analysis, free from human biases, ensuring unbiased investment decisions.</a:t>
            </a:r>
            <a:endParaRPr lang="en-US" sz="1750">
              <a:latin typeface="Helvetica" panose="020B0604020202030204" pitchFamily="34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6724536" y="4373412"/>
            <a:ext cx="1244222" cy="1201691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13811">
            <a:solidFill>
              <a:srgbClr val="97024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7239908" y="4734060"/>
            <a:ext cx="2133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>
                <a:solidFill>
                  <a:srgbClr val="E5E0DF"/>
                </a:solidFill>
                <a:latin typeface="Helvetica" panose="020B0604020202030204" pitchFamily="34" charset="0"/>
                <a:ea typeface="Overpass" pitchFamily="34" charset="-122"/>
                <a:cs typeface="Overpass" pitchFamily="34" charset="-120"/>
              </a:rPr>
              <a:t>4</a:t>
            </a:r>
            <a:endParaRPr lang="en-US" sz="2624">
              <a:latin typeface="Helvetica" panose="020B060402020203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8148399" y="5045154"/>
            <a:ext cx="6313286" cy="69437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3600" b="1" kern="0" spc="-66">
                <a:solidFill>
                  <a:srgbClr val="7030A0"/>
                </a:solidFill>
                <a:latin typeface="Helvetica" panose="020B0604020202030204" pitchFamily="34" charset="0"/>
                <a:ea typeface="Overpass"/>
                <a:cs typeface="Overpass" pitchFamily="34" charset="-120"/>
              </a:rPr>
              <a:t>Real-time Market News and Trends</a:t>
            </a:r>
            <a:endParaRPr lang="en-US" sz="3600" b="1">
              <a:solidFill>
                <a:srgbClr val="7030A0"/>
              </a:solidFill>
              <a:latin typeface="Helvetica" panose="020B0604020202030204" pitchFamily="34" charset="0"/>
              <a:ea typeface="Overpass"/>
              <a:cs typeface="Calibri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8148399" y="5961698"/>
            <a:ext cx="413361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>
                <a:solidFill>
                  <a:srgbClr val="E5E0DF"/>
                </a:solidFill>
                <a:latin typeface="Helvetica" panose="020B0604020202030204" pitchFamily="34" charset="0"/>
                <a:ea typeface="Overpass" pitchFamily="34" charset="-122"/>
                <a:cs typeface="Overpass" pitchFamily="34" charset="-120"/>
              </a:rPr>
              <a:t>Stay updated with real-time market news and trends, allowing you to make timely investment decisions.</a:t>
            </a:r>
            <a:endParaRPr lang="en-US" sz="1750">
              <a:latin typeface="Helvetica" panose="020B060402020203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6649BFA72BE74C8093A3E45EFEA15D" ma:contentTypeVersion="8" ma:contentTypeDescription="Create a new document." ma:contentTypeScope="" ma:versionID="40538a4c0e75e82a87f6e0c4e9414035">
  <xsd:schema xmlns:xsd="http://www.w3.org/2001/XMLSchema" xmlns:xs="http://www.w3.org/2001/XMLSchema" xmlns:p="http://schemas.microsoft.com/office/2006/metadata/properties" xmlns:ns3="b4f9d599-6c20-4bde-9d31-f8f0707c37ef" xmlns:ns4="f9fe964c-271c-4833-aa15-a6aee16367bb" targetNamespace="http://schemas.microsoft.com/office/2006/metadata/properties" ma:root="true" ma:fieldsID="b1ddf36da5f1e7943cda02a71c0b7039" ns3:_="" ns4:_="">
    <xsd:import namespace="b4f9d599-6c20-4bde-9d31-f8f0707c37ef"/>
    <xsd:import namespace="f9fe964c-271c-4833-aa15-a6aee16367b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4:MediaServiceMetadata" minOccurs="0"/>
                <xsd:element ref="ns4:MediaServiceFastMetadata" minOccurs="0"/>
                <xsd:element ref="ns3:SharedWithDetails" minOccurs="0"/>
                <xsd:element ref="ns3:SharingHintHash" minOccurs="0"/>
                <xsd:element ref="ns4:MediaServiceAutoKeyPoints" minOccurs="0"/>
                <xsd:element ref="ns4:MediaServiceKeyPoints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f9d599-6c20-4bde-9d31-f8f0707c37e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fe964c-271c-4833-aa15-a6aee16367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ECC9201-A024-4928-A606-E779F359F1BF}">
  <ds:schemaRefs>
    <ds:schemaRef ds:uri="b4f9d599-6c20-4bde-9d31-f8f0707c37ef"/>
    <ds:schemaRef ds:uri="f9fe964c-271c-4833-aa15-a6aee16367b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1381DA7-0250-46F7-A17F-EC6500B1A147}">
  <ds:schemaRefs>
    <ds:schemaRef ds:uri="b4f9d599-6c20-4bde-9d31-f8f0707c37ef"/>
    <ds:schemaRef ds:uri="f9fe964c-271c-4833-aa15-a6aee16367b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2665858-33FD-4D60-88E1-1E52B232C6C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19</Slides>
  <Notes>19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revision>2</cp:revision>
  <dcterms:created xsi:type="dcterms:W3CDTF">2023-11-08T08:19:38Z</dcterms:created>
  <dcterms:modified xsi:type="dcterms:W3CDTF">2023-11-19T11:51:00Z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0x010100FD6649BFA72BE74C8093A3E45EFEA15D</vt:lpwstr>
  </property>
</Properties>
</file>